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300" r:id="rId5"/>
    <p:sldId id="317" r:id="rId6"/>
    <p:sldId id="327" r:id="rId7"/>
    <p:sldId id="258" r:id="rId8"/>
    <p:sldId id="319" r:id="rId9"/>
    <p:sldId id="320" r:id="rId10"/>
    <p:sldId id="289" r:id="rId11"/>
    <p:sldId id="322" r:id="rId12"/>
    <p:sldId id="323" r:id="rId13"/>
    <p:sldId id="325" r:id="rId14"/>
    <p:sldId id="291" r:id="rId15"/>
    <p:sldId id="292" r:id="rId16"/>
    <p:sldId id="321" r:id="rId17"/>
    <p:sldId id="324" r:id="rId18"/>
    <p:sldId id="326" r:id="rId19"/>
    <p:sldId id="290" r:id="rId20"/>
    <p:sldId id="293" r:id="rId21"/>
    <p:sldId id="295" r:id="rId22"/>
    <p:sldId id="263" r:id="rId23"/>
    <p:sldId id="297" r:id="rId24"/>
    <p:sldId id="299" r:id="rId25"/>
    <p:sldId id="305" r:id="rId26"/>
    <p:sldId id="316" r:id="rId27"/>
    <p:sldId id="306" r:id="rId28"/>
    <p:sldId id="308" r:id="rId2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1\home\Kworgan\XLFILES\NP%20Checking\2012\City%20of%20Costa%20Mesa%20-%20Mis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History of </a:t>
            </a:r>
            <a:r>
              <a:rPr lang="en-US" dirty="0" smtClean="0"/>
              <a:t>average employer contribution rates </a:t>
            </a:r>
            <a:r>
              <a:rPr lang="en-US" dirty="0"/>
              <a:t>for </a:t>
            </a:r>
            <a:r>
              <a:rPr lang="en-US" dirty="0" smtClean="0"/>
              <a:t>public agency miscellaneous plans</a:t>
            </a:r>
            <a:endParaRPr lang="en-US" dirty="0"/>
          </a:p>
        </c:rich>
      </c:tx>
      <c:layout>
        <c:manualLayout>
          <c:xMode val="edge"/>
          <c:yMode val="edge"/>
          <c:x val="0.117647010814024"/>
          <c:y val="1.95759585143342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021087680355097E-2"/>
          <c:y val="0.20391517128874401"/>
          <c:w val="0.89567147613762499"/>
          <c:h val="0.56585311741692701"/>
        </c:manualLayout>
      </c:layout>
      <c:barChart>
        <c:barDir val="col"/>
        <c:grouping val="clustered"/>
        <c:varyColors val="0"/>
        <c:ser>
          <c:idx val="1"/>
          <c:order val="0"/>
          <c:tx>
            <c:v>Total Rate</c:v>
          </c:tx>
          <c:spPr>
            <a:solidFill>
              <a:srgbClr val="4F81BD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'PA Miscellaneous Plans'!$C$23:$AJ$23</c:f>
              <c:strCache>
                <c:ptCount val="33"/>
                <c:pt idx="0">
                  <c:v>1980 - 1981</c:v>
                </c:pt>
                <c:pt idx="1">
                  <c:v>1981 - 1982</c:v>
                </c:pt>
                <c:pt idx="2">
                  <c:v>1982 - 1983</c:v>
                </c:pt>
                <c:pt idx="3">
                  <c:v>1983 - 1984</c:v>
                </c:pt>
                <c:pt idx="4">
                  <c:v>1984 - 1985</c:v>
                </c:pt>
                <c:pt idx="5">
                  <c:v>1985 - 1986</c:v>
                </c:pt>
                <c:pt idx="6">
                  <c:v>1986 - 1987</c:v>
                </c:pt>
                <c:pt idx="7">
                  <c:v>1987 - 1988</c:v>
                </c:pt>
                <c:pt idx="8">
                  <c:v>1988 - 1989</c:v>
                </c:pt>
                <c:pt idx="9">
                  <c:v>1989 - 1990</c:v>
                </c:pt>
                <c:pt idx="10">
                  <c:v>1990 - 1991</c:v>
                </c:pt>
                <c:pt idx="11">
                  <c:v>1991 - 1992</c:v>
                </c:pt>
                <c:pt idx="12">
                  <c:v>1992 - 1993</c:v>
                </c:pt>
                <c:pt idx="13">
                  <c:v>1993 - 1994</c:v>
                </c:pt>
                <c:pt idx="14">
                  <c:v>1994 - 1995</c:v>
                </c:pt>
                <c:pt idx="15">
                  <c:v>1995 - 1996</c:v>
                </c:pt>
                <c:pt idx="16">
                  <c:v>1996 - 1997</c:v>
                </c:pt>
                <c:pt idx="17">
                  <c:v>1997 - 1998</c:v>
                </c:pt>
                <c:pt idx="18">
                  <c:v>1998 - 1999</c:v>
                </c:pt>
                <c:pt idx="19">
                  <c:v>1999 - 2000</c:v>
                </c:pt>
                <c:pt idx="20">
                  <c:v>2000 - 2001</c:v>
                </c:pt>
                <c:pt idx="21">
                  <c:v>2001 - 2002</c:v>
                </c:pt>
                <c:pt idx="22">
                  <c:v>2002 - 2003</c:v>
                </c:pt>
                <c:pt idx="23">
                  <c:v>2003 - 2004</c:v>
                </c:pt>
                <c:pt idx="24">
                  <c:v>2004 - 2005</c:v>
                </c:pt>
                <c:pt idx="25">
                  <c:v>2005-2006</c:v>
                </c:pt>
                <c:pt idx="26">
                  <c:v>2006-2007</c:v>
                </c:pt>
                <c:pt idx="27">
                  <c:v>2007-2008</c:v>
                </c:pt>
                <c:pt idx="28">
                  <c:v>2008-2009</c:v>
                </c:pt>
                <c:pt idx="29">
                  <c:v>2009-2010</c:v>
                </c:pt>
                <c:pt idx="30">
                  <c:v>2010-2011 </c:v>
                </c:pt>
                <c:pt idx="31">
                  <c:v>2011-2012</c:v>
                </c:pt>
                <c:pt idx="32">
                  <c:v>2012-2013</c:v>
                </c:pt>
              </c:strCache>
            </c:strRef>
          </c:cat>
          <c:val>
            <c:numRef>
              <c:f>'PA Miscellaneous Plans'!$C$15:$AJ$15</c:f>
              <c:numCache>
                <c:formatCode>0.0%</c:formatCode>
                <c:ptCount val="34"/>
                <c:pt idx="0">
                  <c:v>0.140797490026078</c:v>
                </c:pt>
                <c:pt idx="1">
                  <c:v>0.143556110033222</c:v>
                </c:pt>
                <c:pt idx="2">
                  <c:v>0.13332357297410699</c:v>
                </c:pt>
                <c:pt idx="3">
                  <c:v>0.13838135598026499</c:v>
                </c:pt>
                <c:pt idx="4">
                  <c:v>0.138278817529295</c:v>
                </c:pt>
                <c:pt idx="5">
                  <c:v>0.13583001570093201</c:v>
                </c:pt>
                <c:pt idx="6">
                  <c:v>0.113592861041987</c:v>
                </c:pt>
                <c:pt idx="7">
                  <c:v>8.2248341523754195E-2</c:v>
                </c:pt>
                <c:pt idx="8">
                  <c:v>7.7478764973229405E-2</c:v>
                </c:pt>
                <c:pt idx="9">
                  <c:v>7.3336296246887506E-2</c:v>
                </c:pt>
                <c:pt idx="10">
                  <c:v>7.0867420705931397E-2</c:v>
                </c:pt>
                <c:pt idx="11">
                  <c:v>8.4012091024695396E-2</c:v>
                </c:pt>
                <c:pt idx="12">
                  <c:v>7.337420551512E-2</c:v>
                </c:pt>
                <c:pt idx="13">
                  <c:v>8.2998088170796999E-2</c:v>
                </c:pt>
                <c:pt idx="14">
                  <c:v>7.5372314252456996E-2</c:v>
                </c:pt>
                <c:pt idx="15">
                  <c:v>7.4883932228353794E-2</c:v>
                </c:pt>
                <c:pt idx="16">
                  <c:v>6.5876590493213705E-2</c:v>
                </c:pt>
                <c:pt idx="17">
                  <c:v>6.0839355731645499E-2</c:v>
                </c:pt>
                <c:pt idx="18">
                  <c:v>4.3136799906593103E-2</c:v>
                </c:pt>
                <c:pt idx="19">
                  <c:v>1.1236408401462899E-2</c:v>
                </c:pt>
                <c:pt idx="20">
                  <c:v>2.8400789875074901E-3</c:v>
                </c:pt>
                <c:pt idx="21">
                  <c:v>3.6605179311551901E-3</c:v>
                </c:pt>
                <c:pt idx="22">
                  <c:v>5.4524027835193903E-3</c:v>
                </c:pt>
                <c:pt idx="23">
                  <c:v>2.9510287151560299E-2</c:v>
                </c:pt>
                <c:pt idx="24">
                  <c:v>8.31915812908047E-2</c:v>
                </c:pt>
                <c:pt idx="25">
                  <c:v>0.12559999999999999</c:v>
                </c:pt>
                <c:pt idx="26">
                  <c:v>0.11895</c:v>
                </c:pt>
                <c:pt idx="27">
                  <c:v>0.11990000000000001</c:v>
                </c:pt>
                <c:pt idx="28">
                  <c:v>0.12089999999999999</c:v>
                </c:pt>
                <c:pt idx="29">
                  <c:v>0.127</c:v>
                </c:pt>
                <c:pt idx="30">
                  <c:v>0.13</c:v>
                </c:pt>
                <c:pt idx="31">
                  <c:v>0.14599999999999999</c:v>
                </c:pt>
                <c:pt idx="32">
                  <c:v>0.14899999999999999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42240"/>
        <c:axId val="37644160"/>
      </c:barChart>
      <c:lineChart>
        <c:grouping val="standard"/>
        <c:varyColors val="0"/>
        <c:ser>
          <c:idx val="0"/>
          <c:order val="1"/>
          <c:tx>
            <c:v>Normal Cost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'PA Miscellaneous Plans'!$C$2:$AJ$2</c:f>
              <c:strCache>
                <c:ptCount val="33"/>
                <c:pt idx="0">
                  <c:v>07/01/1980</c:v>
                </c:pt>
                <c:pt idx="1">
                  <c:v>07/01/1981</c:v>
                </c:pt>
                <c:pt idx="2">
                  <c:v>07/01/1982</c:v>
                </c:pt>
                <c:pt idx="3">
                  <c:v>07/01/1983</c:v>
                </c:pt>
                <c:pt idx="4">
                  <c:v>07/01/1984</c:v>
                </c:pt>
                <c:pt idx="5">
                  <c:v>07/01/1985</c:v>
                </c:pt>
                <c:pt idx="6">
                  <c:v>07/01/1986</c:v>
                </c:pt>
                <c:pt idx="7">
                  <c:v>07/01/1987</c:v>
                </c:pt>
                <c:pt idx="8">
                  <c:v>07/01/1988</c:v>
                </c:pt>
                <c:pt idx="9">
                  <c:v>07/01/1989</c:v>
                </c:pt>
                <c:pt idx="10">
                  <c:v>07/01/1990</c:v>
                </c:pt>
                <c:pt idx="11">
                  <c:v>07/01/1991</c:v>
                </c:pt>
                <c:pt idx="12">
                  <c:v>07/01/1992</c:v>
                </c:pt>
                <c:pt idx="13">
                  <c:v>07/01/1993</c:v>
                </c:pt>
                <c:pt idx="14">
                  <c:v>07/01/1994</c:v>
                </c:pt>
                <c:pt idx="15">
                  <c:v>07/01/1995</c:v>
                </c:pt>
                <c:pt idx="16">
                  <c:v>07/01/1996</c:v>
                </c:pt>
                <c:pt idx="17">
                  <c:v>07/01/1997</c:v>
                </c:pt>
                <c:pt idx="18">
                  <c:v>07/01/1998</c:v>
                </c:pt>
                <c:pt idx="19">
                  <c:v>07/01/1999</c:v>
                </c:pt>
                <c:pt idx="20">
                  <c:v>07/01/2000</c:v>
                </c:pt>
                <c:pt idx="21">
                  <c:v>07/01/2001</c:v>
                </c:pt>
                <c:pt idx="22">
                  <c:v>07/01/2002</c:v>
                </c:pt>
                <c:pt idx="23">
                  <c:v>07/01/2003</c:v>
                </c:pt>
                <c:pt idx="24">
                  <c:v>07/01/2004</c:v>
                </c:pt>
                <c:pt idx="25">
                  <c:v>07/01/2005</c:v>
                </c:pt>
                <c:pt idx="26">
                  <c:v>07/01/2006</c:v>
                </c:pt>
                <c:pt idx="27">
                  <c:v>07/01/2007</c:v>
                </c:pt>
                <c:pt idx="28">
                  <c:v>07/01/2008</c:v>
                </c:pt>
                <c:pt idx="29">
                  <c:v>2009-2010 </c:v>
                </c:pt>
                <c:pt idx="30">
                  <c:v>2010-2011 </c:v>
                </c:pt>
                <c:pt idx="31">
                  <c:v>2011-2012</c:v>
                </c:pt>
                <c:pt idx="32">
                  <c:v>2012-2013</c:v>
                </c:pt>
              </c:strCache>
            </c:strRef>
          </c:cat>
          <c:val>
            <c:numRef>
              <c:f>'PA Miscellaneous Plans'!$C$20:$AJ$20</c:f>
              <c:numCache>
                <c:formatCode>General</c:formatCode>
                <c:ptCount val="34"/>
                <c:pt idx="10" formatCode="0.0%">
                  <c:v>6.4045193600929196E-2</c:v>
                </c:pt>
                <c:pt idx="11" formatCode="0.0%">
                  <c:v>7.0324212404346095E-2</c:v>
                </c:pt>
                <c:pt idx="12" formatCode="0.0%">
                  <c:v>6.4400667571362993E-2</c:v>
                </c:pt>
                <c:pt idx="13" formatCode="0.0%">
                  <c:v>6.6617248366556206E-2</c:v>
                </c:pt>
                <c:pt idx="14" formatCode="0.0%">
                  <c:v>7.0426017966098695E-2</c:v>
                </c:pt>
                <c:pt idx="15" formatCode="0.0%">
                  <c:v>6.7527847699441507E-2</c:v>
                </c:pt>
                <c:pt idx="16" formatCode="0.0%">
                  <c:v>6.6786868574350303E-2</c:v>
                </c:pt>
                <c:pt idx="17" formatCode="0.0%">
                  <c:v>6.7647219337346604E-2</c:v>
                </c:pt>
                <c:pt idx="18" formatCode="0.0%">
                  <c:v>7.2612430554404001E-2</c:v>
                </c:pt>
                <c:pt idx="19" formatCode="0.0%">
                  <c:v>6.1880379952397001E-2</c:v>
                </c:pt>
                <c:pt idx="20" formatCode="0.0%">
                  <c:v>6.5019221788410395E-2</c:v>
                </c:pt>
                <c:pt idx="21" formatCode="0.0%">
                  <c:v>6.9835822894621702E-2</c:v>
                </c:pt>
                <c:pt idx="22" formatCode="0.0%">
                  <c:v>7.4633722404515407E-2</c:v>
                </c:pt>
                <c:pt idx="23" formatCode="0.0%">
                  <c:v>8.1111654964269697E-2</c:v>
                </c:pt>
                <c:pt idx="24" formatCode="0.0%">
                  <c:v>8.2358866577467299E-2</c:v>
                </c:pt>
                <c:pt idx="25" formatCode="0.0%">
                  <c:v>8.7099999999999997E-2</c:v>
                </c:pt>
                <c:pt idx="26" formatCode="0.0%">
                  <c:v>8.8050000000000003E-2</c:v>
                </c:pt>
                <c:pt idx="27" formatCode="0.0%">
                  <c:v>8.8800000000000004E-2</c:v>
                </c:pt>
                <c:pt idx="28" formatCode="0.0%">
                  <c:v>8.8800000000000004E-2</c:v>
                </c:pt>
                <c:pt idx="29" formatCode="0.0%">
                  <c:v>9.1999999999999998E-2</c:v>
                </c:pt>
                <c:pt idx="30" formatCode="0.0%">
                  <c:v>9.2999999999999999E-2</c:v>
                </c:pt>
                <c:pt idx="31" formatCode="0.0%">
                  <c:v>9.0999999999999998E-2</c:v>
                </c:pt>
                <c:pt idx="32" formatCode="0.0%">
                  <c:v>0.09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45696"/>
        <c:axId val="37655680"/>
      </c:lineChart>
      <c:catAx>
        <c:axId val="376422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644160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37644160"/>
        <c:scaling>
          <c:orientation val="minMax"/>
          <c:max val="0.3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642240"/>
        <c:crosses val="autoZero"/>
        <c:crossBetween val="midCat"/>
      </c:valAx>
      <c:catAx>
        <c:axId val="37645696"/>
        <c:scaling>
          <c:orientation val="minMax"/>
        </c:scaling>
        <c:delete val="1"/>
        <c:axPos val="b"/>
        <c:majorTickMark val="out"/>
        <c:minorTickMark val="none"/>
        <c:tickLblPos val="nextTo"/>
        <c:crossAx val="37655680"/>
        <c:crosses val="autoZero"/>
        <c:auto val="0"/>
        <c:lblAlgn val="ctr"/>
        <c:lblOffset val="100"/>
        <c:noMultiLvlLbl val="0"/>
      </c:catAx>
      <c:valAx>
        <c:axId val="37655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6456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40919240461374"/>
          <c:y val="0.96074162947222497"/>
          <c:w val="0.49666417271005198"/>
          <c:h val="3.816795070843000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History of </a:t>
            </a:r>
            <a:r>
              <a:rPr lang="en-US" dirty="0" smtClean="0"/>
              <a:t>average employer contribution rates </a:t>
            </a:r>
            <a:r>
              <a:rPr lang="en-US" dirty="0"/>
              <a:t>for </a:t>
            </a:r>
            <a:r>
              <a:rPr lang="en-US" dirty="0" smtClean="0"/>
              <a:t>public agency safety plans </a:t>
            </a:r>
            <a:endParaRPr lang="en-US" dirty="0"/>
          </a:p>
        </c:rich>
      </c:tx>
      <c:layout>
        <c:manualLayout>
          <c:xMode val="edge"/>
          <c:yMode val="edge"/>
          <c:x val="0.117647010814024"/>
          <c:y val="1.95759585143342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021087680355097E-2"/>
          <c:y val="0.21370309951060401"/>
          <c:w val="0.901220865704772"/>
          <c:h val="0.55049502084298296"/>
        </c:manualLayout>
      </c:layout>
      <c:barChart>
        <c:barDir val="col"/>
        <c:grouping val="clustered"/>
        <c:varyColors val="0"/>
        <c:ser>
          <c:idx val="1"/>
          <c:order val="0"/>
          <c:tx>
            <c:v>Total Rate</c:v>
          </c:tx>
          <c:spPr>
            <a:solidFill>
              <a:srgbClr val="4F81BD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'PA Safety Plans'!$C$22:$AK$22</c:f>
              <c:strCache>
                <c:ptCount val="34"/>
                <c:pt idx="0">
                  <c:v>1980 - 1981</c:v>
                </c:pt>
                <c:pt idx="1">
                  <c:v>1980-1981</c:v>
                </c:pt>
                <c:pt idx="2">
                  <c:v>1981 - 1982</c:v>
                </c:pt>
                <c:pt idx="3">
                  <c:v>1982 - 1983</c:v>
                </c:pt>
                <c:pt idx="4">
                  <c:v>1983 - 1984</c:v>
                </c:pt>
                <c:pt idx="5">
                  <c:v>1984 - 1985</c:v>
                </c:pt>
                <c:pt idx="6">
                  <c:v>1985 - 1986</c:v>
                </c:pt>
                <c:pt idx="7">
                  <c:v>1986 - 1987</c:v>
                </c:pt>
                <c:pt idx="8">
                  <c:v>1987 - 1988</c:v>
                </c:pt>
                <c:pt idx="9">
                  <c:v>1988 - 1989</c:v>
                </c:pt>
                <c:pt idx="10">
                  <c:v>1989 - 1990</c:v>
                </c:pt>
                <c:pt idx="11">
                  <c:v>1990 - 1991</c:v>
                </c:pt>
                <c:pt idx="12">
                  <c:v>1991 - 1992</c:v>
                </c:pt>
                <c:pt idx="13">
                  <c:v>1992 - 1993</c:v>
                </c:pt>
                <c:pt idx="14">
                  <c:v>1993 - 1994</c:v>
                </c:pt>
                <c:pt idx="15">
                  <c:v>1994 - 1995</c:v>
                </c:pt>
                <c:pt idx="16">
                  <c:v>1995 - 1996</c:v>
                </c:pt>
                <c:pt idx="17">
                  <c:v>1996 - 1997</c:v>
                </c:pt>
                <c:pt idx="18">
                  <c:v>1997 - 1998</c:v>
                </c:pt>
                <c:pt idx="19">
                  <c:v>1998 - 1999</c:v>
                </c:pt>
                <c:pt idx="20">
                  <c:v>1999 - 2000</c:v>
                </c:pt>
                <c:pt idx="21">
                  <c:v>2000 - 2001</c:v>
                </c:pt>
                <c:pt idx="22">
                  <c:v>2001 - 2002</c:v>
                </c:pt>
                <c:pt idx="23">
                  <c:v>2002 - 2003</c:v>
                </c:pt>
                <c:pt idx="24">
                  <c:v>2003 - 2004</c:v>
                </c:pt>
                <c:pt idx="25">
                  <c:v>2004 - 2005</c:v>
                </c:pt>
                <c:pt idx="26">
                  <c:v>2005-2006</c:v>
                </c:pt>
                <c:pt idx="27">
                  <c:v>2006-2007</c:v>
                </c:pt>
                <c:pt idx="28">
                  <c:v>2007-2008</c:v>
                </c:pt>
                <c:pt idx="29">
                  <c:v>2008-2009</c:v>
                </c:pt>
                <c:pt idx="30">
                  <c:v>2009-2010</c:v>
                </c:pt>
                <c:pt idx="31">
                  <c:v>2010-2011 </c:v>
                </c:pt>
                <c:pt idx="32">
                  <c:v>2011-2012</c:v>
                </c:pt>
                <c:pt idx="33">
                  <c:v>2012-2013</c:v>
                </c:pt>
              </c:strCache>
            </c:strRef>
          </c:cat>
          <c:val>
            <c:numRef>
              <c:f>'PA Safety Plans'!$C$14:$AK$14</c:f>
              <c:numCache>
                <c:formatCode>0.0%</c:formatCode>
                <c:ptCount val="35"/>
                <c:pt idx="0">
                  <c:v>0.25145307854043297</c:v>
                </c:pt>
                <c:pt idx="1">
                  <c:v>0.254926189203312</c:v>
                </c:pt>
                <c:pt idx="2">
                  <c:v>0.255</c:v>
                </c:pt>
                <c:pt idx="3">
                  <c:v>0.236825859998608</c:v>
                </c:pt>
                <c:pt idx="4">
                  <c:v>0.240894140436065</c:v>
                </c:pt>
                <c:pt idx="5">
                  <c:v>0.24240373362738599</c:v>
                </c:pt>
                <c:pt idx="6">
                  <c:v>0.24305921438985101</c:v>
                </c:pt>
                <c:pt idx="7">
                  <c:v>0.22270849353027999</c:v>
                </c:pt>
                <c:pt idx="8">
                  <c:v>0.172533530382631</c:v>
                </c:pt>
                <c:pt idx="9">
                  <c:v>0.174415038277421</c:v>
                </c:pt>
                <c:pt idx="10">
                  <c:v>0.17174609598472801</c:v>
                </c:pt>
                <c:pt idx="11">
                  <c:v>0.168647261956618</c:v>
                </c:pt>
                <c:pt idx="12">
                  <c:v>0.17925575836468</c:v>
                </c:pt>
                <c:pt idx="13">
                  <c:v>0.167436358627154</c:v>
                </c:pt>
                <c:pt idx="14">
                  <c:v>0.18271113963574601</c:v>
                </c:pt>
                <c:pt idx="15">
                  <c:v>0.13420397663536099</c:v>
                </c:pt>
                <c:pt idx="16">
                  <c:v>0.13627601430349401</c:v>
                </c:pt>
                <c:pt idx="17">
                  <c:v>0.135669360944982</c:v>
                </c:pt>
                <c:pt idx="18">
                  <c:v>0.127923624912022</c:v>
                </c:pt>
                <c:pt idx="19">
                  <c:v>0.119003364597998</c:v>
                </c:pt>
                <c:pt idx="20">
                  <c:v>5.3702969333809601E-2</c:v>
                </c:pt>
                <c:pt idx="21">
                  <c:v>4.1373726987252897E-2</c:v>
                </c:pt>
                <c:pt idx="22">
                  <c:v>4.94100363838956E-2</c:v>
                </c:pt>
                <c:pt idx="23">
                  <c:v>7.4090554828580804E-2</c:v>
                </c:pt>
                <c:pt idx="24">
                  <c:v>0.14127781813725801</c:v>
                </c:pt>
                <c:pt idx="25">
                  <c:v>0.25829523052890702</c:v>
                </c:pt>
                <c:pt idx="26">
                  <c:v>0.2606</c:v>
                </c:pt>
                <c:pt idx="27">
                  <c:v>0.24612999999999999</c:v>
                </c:pt>
                <c:pt idx="28">
                  <c:v>0.2457</c:v>
                </c:pt>
                <c:pt idx="29">
                  <c:v>0.246</c:v>
                </c:pt>
                <c:pt idx="30">
                  <c:v>0.247</c:v>
                </c:pt>
                <c:pt idx="31">
                  <c:v>0.251</c:v>
                </c:pt>
                <c:pt idx="32">
                  <c:v>0.311</c:v>
                </c:pt>
                <c:pt idx="33">
                  <c:v>0.312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63072"/>
        <c:axId val="37393920"/>
      </c:barChart>
      <c:lineChart>
        <c:grouping val="standard"/>
        <c:varyColors val="0"/>
        <c:ser>
          <c:idx val="0"/>
          <c:order val="1"/>
          <c:tx>
            <c:v>Normal Cost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'PA Safety Plans'!$C$1:$AK$1</c:f>
              <c:strCache>
                <c:ptCount val="34"/>
                <c:pt idx="0">
                  <c:v>07/01/1980</c:v>
                </c:pt>
                <c:pt idx="1">
                  <c:v>07/01/1981</c:v>
                </c:pt>
                <c:pt idx="3">
                  <c:v>07/01/1982</c:v>
                </c:pt>
                <c:pt idx="4">
                  <c:v>07/01/1983</c:v>
                </c:pt>
                <c:pt idx="5">
                  <c:v>07/01/1984</c:v>
                </c:pt>
                <c:pt idx="6">
                  <c:v>07/01/1985</c:v>
                </c:pt>
                <c:pt idx="7">
                  <c:v>07/01/1986</c:v>
                </c:pt>
                <c:pt idx="8">
                  <c:v>07/01/1987</c:v>
                </c:pt>
                <c:pt idx="9">
                  <c:v>07/01/1988</c:v>
                </c:pt>
                <c:pt idx="10">
                  <c:v>07/01/1989</c:v>
                </c:pt>
                <c:pt idx="11">
                  <c:v>07/01/1990</c:v>
                </c:pt>
                <c:pt idx="12">
                  <c:v>07/01/1991</c:v>
                </c:pt>
                <c:pt idx="13">
                  <c:v>07/01/1992</c:v>
                </c:pt>
                <c:pt idx="14">
                  <c:v>07/01/1993</c:v>
                </c:pt>
                <c:pt idx="15">
                  <c:v>07/01/1994</c:v>
                </c:pt>
                <c:pt idx="16">
                  <c:v>07/01/1995</c:v>
                </c:pt>
                <c:pt idx="17">
                  <c:v>07/01/1996</c:v>
                </c:pt>
                <c:pt idx="18">
                  <c:v>07/01/1997</c:v>
                </c:pt>
                <c:pt idx="19">
                  <c:v>07/01/1998</c:v>
                </c:pt>
                <c:pt idx="20">
                  <c:v>07/01/1999</c:v>
                </c:pt>
                <c:pt idx="21">
                  <c:v>07/01/2000</c:v>
                </c:pt>
                <c:pt idx="22">
                  <c:v>07/01/2001</c:v>
                </c:pt>
                <c:pt idx="23">
                  <c:v>07/01/2002</c:v>
                </c:pt>
                <c:pt idx="24">
                  <c:v>07/01/2003</c:v>
                </c:pt>
                <c:pt idx="25">
                  <c:v>07/01/2004</c:v>
                </c:pt>
                <c:pt idx="26">
                  <c:v>07/01/2005</c:v>
                </c:pt>
                <c:pt idx="27">
                  <c:v>07/01/2006</c:v>
                </c:pt>
                <c:pt idx="28">
                  <c:v>07/01/2007</c:v>
                </c:pt>
                <c:pt idx="29">
                  <c:v>07/01/2008</c:v>
                </c:pt>
                <c:pt idx="30">
                  <c:v>2009-2010</c:v>
                </c:pt>
                <c:pt idx="31">
                  <c:v>2010-2011 </c:v>
                </c:pt>
                <c:pt idx="32">
                  <c:v>2011-2012</c:v>
                </c:pt>
                <c:pt idx="33">
                  <c:v>2012-2013</c:v>
                </c:pt>
              </c:strCache>
            </c:strRef>
          </c:cat>
          <c:val>
            <c:numRef>
              <c:f>'PA Safety Plans'!$C$19:$AK$19</c:f>
              <c:numCache>
                <c:formatCode>General</c:formatCode>
                <c:ptCount val="35"/>
                <c:pt idx="11" formatCode="0.0%">
                  <c:v>0.14911977564040699</c:v>
                </c:pt>
                <c:pt idx="12" formatCode="0.0%">
                  <c:v>0.148945734207936</c:v>
                </c:pt>
                <c:pt idx="13" formatCode="0.0%">
                  <c:v>0.139965195393286</c:v>
                </c:pt>
                <c:pt idx="14" formatCode="0.0%">
                  <c:v>0.1463998367555</c:v>
                </c:pt>
                <c:pt idx="15" formatCode="0.0%">
                  <c:v>0.12969581355555199</c:v>
                </c:pt>
                <c:pt idx="16" formatCode="0.0%">
                  <c:v>0.131481239704688</c:v>
                </c:pt>
                <c:pt idx="17" formatCode="0.0%">
                  <c:v>0.13228966033172501</c:v>
                </c:pt>
                <c:pt idx="18" formatCode="0.0%">
                  <c:v>0.132667643810259</c:v>
                </c:pt>
                <c:pt idx="19" formatCode="0.0%">
                  <c:v>0.137793088910795</c:v>
                </c:pt>
                <c:pt idx="20" formatCode="0.0%">
                  <c:v>0.118068790107549</c:v>
                </c:pt>
                <c:pt idx="21" formatCode="0.0%">
                  <c:v>0.13466523102188599</c:v>
                </c:pt>
                <c:pt idx="22" formatCode="0.0%">
                  <c:v>0.14950424511312899</c:v>
                </c:pt>
                <c:pt idx="23" formatCode="0.0%">
                  <c:v>0.169213339512647</c:v>
                </c:pt>
                <c:pt idx="24" formatCode="0.0%">
                  <c:v>0.170667607770732</c:v>
                </c:pt>
                <c:pt idx="25" formatCode="0.0%">
                  <c:v>0.175319783316045</c:v>
                </c:pt>
                <c:pt idx="26" formatCode="0.0%">
                  <c:v>0.16220000000000001</c:v>
                </c:pt>
                <c:pt idx="27" formatCode="0.0%">
                  <c:v>0.16372</c:v>
                </c:pt>
                <c:pt idx="28" formatCode="0.0%">
                  <c:v>0.16389999999999999</c:v>
                </c:pt>
                <c:pt idx="29" formatCode="0.0%">
                  <c:v>0.16389999999999999</c:v>
                </c:pt>
                <c:pt idx="30" formatCode="0.0%">
                  <c:v>0.16600000000000001</c:v>
                </c:pt>
                <c:pt idx="31" formatCode="0.0%">
                  <c:v>0.16800000000000001</c:v>
                </c:pt>
                <c:pt idx="32" formatCode="0.0%">
                  <c:v>0.18</c:v>
                </c:pt>
                <c:pt idx="33" formatCode="0.0%">
                  <c:v>0.18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95456"/>
        <c:axId val="37397248"/>
      </c:lineChart>
      <c:catAx>
        <c:axId val="373630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393920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373939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363072"/>
        <c:crosses val="autoZero"/>
        <c:crossBetween val="midCat"/>
      </c:valAx>
      <c:catAx>
        <c:axId val="37395456"/>
        <c:scaling>
          <c:orientation val="minMax"/>
        </c:scaling>
        <c:delete val="1"/>
        <c:axPos val="b"/>
        <c:majorTickMark val="out"/>
        <c:minorTickMark val="none"/>
        <c:tickLblPos val="nextTo"/>
        <c:crossAx val="37397248"/>
        <c:crosses val="autoZero"/>
        <c:auto val="0"/>
        <c:lblAlgn val="ctr"/>
        <c:lblOffset val="100"/>
        <c:noMultiLvlLbl val="0"/>
      </c:catAx>
      <c:valAx>
        <c:axId val="37397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3954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3128130650335399"/>
          <c:y val="0.93131566300691304"/>
          <c:w val="0.49962940434312197"/>
          <c:h val="3.162491752425160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68255626894832"/>
          <c:y val="5.1400554097404488E-2"/>
          <c:w val="0.80442748954484977"/>
          <c:h val="0.71255030621172355"/>
        </c:manualLayout>
      </c:layout>
      <c:lineChart>
        <c:grouping val="standard"/>
        <c:varyColors val="0"/>
        <c:ser>
          <c:idx val="1"/>
          <c:order val="0"/>
          <c:tx>
            <c:v>Current Method</c:v>
          </c:tx>
          <c:cat>
            <c:numRef>
              <c:f>'2012'!$F$4:$AL$4</c:f>
              <c:numCache>
                <c:formatCode>m/d/yyyy</c:formatCode>
                <c:ptCount val="3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  <c:pt idx="13">
                  <c:v>45473</c:v>
                </c:pt>
                <c:pt idx="14">
                  <c:v>45838</c:v>
                </c:pt>
                <c:pt idx="15">
                  <c:v>46203</c:v>
                </c:pt>
                <c:pt idx="16">
                  <c:v>46568</c:v>
                </c:pt>
                <c:pt idx="17">
                  <c:v>46934</c:v>
                </c:pt>
                <c:pt idx="18">
                  <c:v>47299</c:v>
                </c:pt>
                <c:pt idx="19">
                  <c:v>47664</c:v>
                </c:pt>
                <c:pt idx="20">
                  <c:v>48029</c:v>
                </c:pt>
                <c:pt idx="21">
                  <c:v>48395</c:v>
                </c:pt>
                <c:pt idx="22">
                  <c:v>48760</c:v>
                </c:pt>
                <c:pt idx="23">
                  <c:v>49125</c:v>
                </c:pt>
                <c:pt idx="24">
                  <c:v>49490</c:v>
                </c:pt>
                <c:pt idx="25">
                  <c:v>49856</c:v>
                </c:pt>
                <c:pt idx="26">
                  <c:v>50221</c:v>
                </c:pt>
                <c:pt idx="27">
                  <c:v>50586</c:v>
                </c:pt>
                <c:pt idx="28">
                  <c:v>50951</c:v>
                </c:pt>
                <c:pt idx="29">
                  <c:v>51317</c:v>
                </c:pt>
                <c:pt idx="30">
                  <c:v>51682</c:v>
                </c:pt>
                <c:pt idx="31">
                  <c:v>52047</c:v>
                </c:pt>
                <c:pt idx="32">
                  <c:v>52412</c:v>
                </c:pt>
              </c:numCache>
            </c:numRef>
          </c:cat>
          <c:val>
            <c:numRef>
              <c:f>'2012'!$F$11:$AL$11</c:f>
              <c:numCache>
                <c:formatCode>0.000%</c:formatCode>
                <c:ptCount val="33"/>
                <c:pt idx="0">
                  <c:v>0.27383000000000002</c:v>
                </c:pt>
                <c:pt idx="1">
                  <c:v>0.29782817212389845</c:v>
                </c:pt>
                <c:pt idx="2">
                  <c:v>0.30204162554503078</c:v>
                </c:pt>
                <c:pt idx="3">
                  <c:v>0.30448832389325303</c:v>
                </c:pt>
                <c:pt idx="4">
                  <c:v>0.30664662476443105</c:v>
                </c:pt>
                <c:pt idx="5">
                  <c:v>0.30852520848779807</c:v>
                </c:pt>
                <c:pt idx="6">
                  <c:v>0.31024466602088768</c:v>
                </c:pt>
                <c:pt idx="7">
                  <c:v>0.31181052020771799</c:v>
                </c:pt>
                <c:pt idx="8">
                  <c:v>0.31322812582068149</c:v>
                </c:pt>
                <c:pt idx="9">
                  <c:v>0.31459969045385217</c:v>
                </c:pt>
                <c:pt idx="10">
                  <c:v>0.31583511604049846</c:v>
                </c:pt>
                <c:pt idx="11">
                  <c:v>0.31693915623785601</c:v>
                </c:pt>
                <c:pt idx="12">
                  <c:v>0.28316507427139836</c:v>
                </c:pt>
                <c:pt idx="13">
                  <c:v>0.28664508078480927</c:v>
                </c:pt>
                <c:pt idx="14">
                  <c:v>0.28738206063526583</c:v>
                </c:pt>
                <c:pt idx="15">
                  <c:v>0.26365573008751692</c:v>
                </c:pt>
                <c:pt idx="16">
                  <c:v>0.26416903795231939</c:v>
                </c:pt>
                <c:pt idx="17">
                  <c:v>0.26457649937233341</c:v>
                </c:pt>
                <c:pt idx="18">
                  <c:v>0.2213956207113949</c:v>
                </c:pt>
                <c:pt idx="19">
                  <c:v>0.21191611391983267</c:v>
                </c:pt>
                <c:pt idx="20">
                  <c:v>0.19538462511322044</c:v>
                </c:pt>
                <c:pt idx="21">
                  <c:v>0.19540541722380245</c:v>
                </c:pt>
                <c:pt idx="22">
                  <c:v>0.19533814267571389</c:v>
                </c:pt>
                <c:pt idx="23">
                  <c:v>0.19518603148108321</c:v>
                </c:pt>
                <c:pt idx="24">
                  <c:v>0.19495226105212846</c:v>
                </c:pt>
                <c:pt idx="25">
                  <c:v>0.19463990929518327</c:v>
                </c:pt>
                <c:pt idx="26">
                  <c:v>0.19425195749864244</c:v>
                </c:pt>
                <c:pt idx="27">
                  <c:v>0.19379129314043192</c:v>
                </c:pt>
                <c:pt idx="28">
                  <c:v>0.16981737771504668</c:v>
                </c:pt>
                <c:pt idx="29">
                  <c:v>0.16720140480394557</c:v>
                </c:pt>
                <c:pt idx="30">
                  <c:v>0.15899641643282003</c:v>
                </c:pt>
                <c:pt idx="31">
                  <c:v>0.15794754454259574</c:v>
                </c:pt>
                <c:pt idx="32">
                  <c:v>0.15665602668827427</c:v>
                </c:pt>
              </c:numCache>
            </c:numRef>
          </c:val>
          <c:smooth val="0"/>
        </c:ser>
        <c:ser>
          <c:idx val="0"/>
          <c:order val="1"/>
          <c:tx>
            <c:v>New Method</c:v>
          </c:tx>
          <c:cat>
            <c:numRef>
              <c:f>'2012'!$F$4:$AL$4</c:f>
              <c:numCache>
                <c:formatCode>m/d/yyyy</c:formatCode>
                <c:ptCount val="3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  <c:pt idx="13">
                  <c:v>45473</c:v>
                </c:pt>
                <c:pt idx="14">
                  <c:v>45838</c:v>
                </c:pt>
                <c:pt idx="15">
                  <c:v>46203</c:v>
                </c:pt>
                <c:pt idx="16">
                  <c:v>46568</c:v>
                </c:pt>
                <c:pt idx="17">
                  <c:v>46934</c:v>
                </c:pt>
                <c:pt idx="18">
                  <c:v>47299</c:v>
                </c:pt>
                <c:pt idx="19">
                  <c:v>47664</c:v>
                </c:pt>
                <c:pt idx="20">
                  <c:v>48029</c:v>
                </c:pt>
                <c:pt idx="21">
                  <c:v>48395</c:v>
                </c:pt>
                <c:pt idx="22">
                  <c:v>48760</c:v>
                </c:pt>
                <c:pt idx="23">
                  <c:v>49125</c:v>
                </c:pt>
                <c:pt idx="24">
                  <c:v>49490</c:v>
                </c:pt>
                <c:pt idx="25">
                  <c:v>49856</c:v>
                </c:pt>
                <c:pt idx="26">
                  <c:v>50221</c:v>
                </c:pt>
                <c:pt idx="27">
                  <c:v>50586</c:v>
                </c:pt>
                <c:pt idx="28">
                  <c:v>50951</c:v>
                </c:pt>
                <c:pt idx="29">
                  <c:v>51317</c:v>
                </c:pt>
                <c:pt idx="30">
                  <c:v>51682</c:v>
                </c:pt>
                <c:pt idx="31">
                  <c:v>52047</c:v>
                </c:pt>
                <c:pt idx="32">
                  <c:v>52412</c:v>
                </c:pt>
              </c:numCache>
            </c:numRef>
          </c:cat>
          <c:val>
            <c:numRef>
              <c:f>'2013'!$F$11:$AL$11</c:f>
              <c:numCache>
                <c:formatCode>0.000%</c:formatCode>
                <c:ptCount val="33"/>
                <c:pt idx="0">
                  <c:v>0.27383000000000002</c:v>
                </c:pt>
                <c:pt idx="1">
                  <c:v>0.29782817212389845</c:v>
                </c:pt>
                <c:pt idx="2">
                  <c:v>0.31331391363307715</c:v>
                </c:pt>
                <c:pt idx="3">
                  <c:v>0.32770278193270108</c:v>
                </c:pt>
                <c:pt idx="4">
                  <c:v>0.34209852435057692</c:v>
                </c:pt>
                <c:pt idx="5">
                  <c:v>0.35647390795023332</c:v>
                </c:pt>
                <c:pt idx="6">
                  <c:v>0.37082815790455315</c:v>
                </c:pt>
                <c:pt idx="7">
                  <c:v>0.36967477648477137</c:v>
                </c:pt>
                <c:pt idx="8">
                  <c:v>0.36846464034050697</c:v>
                </c:pt>
                <c:pt idx="9">
                  <c:v>0.36722428177947952</c:v>
                </c:pt>
                <c:pt idx="10">
                  <c:v>0.36598023064344531</c:v>
                </c:pt>
                <c:pt idx="11">
                  <c:v>0.36473257551036709</c:v>
                </c:pt>
                <c:pt idx="12">
                  <c:v>0.32873005691134022</c:v>
                </c:pt>
                <c:pt idx="13">
                  <c:v>0.3301005013711617</c:v>
                </c:pt>
                <c:pt idx="14">
                  <c:v>0.32884254422313131</c:v>
                </c:pt>
                <c:pt idx="15">
                  <c:v>0.30323188267763335</c:v>
                </c:pt>
                <c:pt idx="16">
                  <c:v>0.30196746192069612</c:v>
                </c:pt>
                <c:pt idx="17">
                  <c:v>0.3006999247689795</c:v>
                </c:pt>
                <c:pt idx="18">
                  <c:v>0.25594309502142343</c:v>
                </c:pt>
                <c:pt idx="19">
                  <c:v>0.24498304560594408</c:v>
                </c:pt>
                <c:pt idx="20">
                  <c:v>0.22706289675974409</c:v>
                </c:pt>
                <c:pt idx="21">
                  <c:v>0.22578362022305215</c:v>
                </c:pt>
                <c:pt idx="22">
                  <c:v>0.22450158157992767</c:v>
                </c:pt>
                <c:pt idx="23">
                  <c:v>0.22321684655313473</c:v>
                </c:pt>
                <c:pt idx="24">
                  <c:v>0.22192947925108153</c:v>
                </c:pt>
                <c:pt idx="25">
                  <c:v>0.22063954220747506</c:v>
                </c:pt>
                <c:pt idx="26">
                  <c:v>0.21934709642000003</c:v>
                </c:pt>
                <c:pt idx="27">
                  <c:v>0.21805220138804843</c:v>
                </c:pt>
                <c:pt idx="28">
                  <c:v>0.17782583873833585</c:v>
                </c:pt>
                <c:pt idx="29">
                  <c:v>0.15898816541551952</c:v>
                </c:pt>
                <c:pt idx="30">
                  <c:v>0.13463831399492221</c:v>
                </c:pt>
                <c:pt idx="31">
                  <c:v>7.4338512926767603E-2</c:v>
                </c:pt>
                <c:pt idx="32">
                  <c:v>6.25E-2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068224"/>
        <c:axId val="126069760"/>
      </c:lineChart>
      <c:dateAx>
        <c:axId val="1260682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126069760"/>
        <c:crosses val="autoZero"/>
        <c:auto val="1"/>
        <c:lblOffset val="100"/>
        <c:baseTimeUnit val="years"/>
      </c:dateAx>
      <c:valAx>
        <c:axId val="126069760"/>
        <c:scaling>
          <c:orientation val="minMax"/>
        </c:scaling>
        <c:delete val="0"/>
        <c:axPos val="l"/>
        <c:majorGridlines/>
        <c:numFmt formatCode="0.000%" sourceLinked="1"/>
        <c:majorTickMark val="out"/>
        <c:minorTickMark val="none"/>
        <c:tickLblPos val="nextTo"/>
        <c:crossAx val="126068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68255626894832"/>
          <c:y val="5.1400554097404488E-2"/>
          <c:w val="0.78275855050137366"/>
          <c:h val="0.71255030621172355"/>
        </c:manualLayout>
      </c:layout>
      <c:lineChart>
        <c:grouping val="standard"/>
        <c:varyColors val="0"/>
        <c:ser>
          <c:idx val="1"/>
          <c:order val="0"/>
          <c:tx>
            <c:v>Current Method</c:v>
          </c:tx>
          <c:cat>
            <c:numRef>
              <c:f>'2012'!$F$4:$AL$4</c:f>
              <c:numCache>
                <c:formatCode>m/d/yyyy</c:formatCode>
                <c:ptCount val="3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  <c:pt idx="13">
                  <c:v>45473</c:v>
                </c:pt>
                <c:pt idx="14">
                  <c:v>45838</c:v>
                </c:pt>
                <c:pt idx="15">
                  <c:v>46203</c:v>
                </c:pt>
                <c:pt idx="16">
                  <c:v>46568</c:v>
                </c:pt>
                <c:pt idx="17">
                  <c:v>46934</c:v>
                </c:pt>
                <c:pt idx="18">
                  <c:v>47299</c:v>
                </c:pt>
                <c:pt idx="19">
                  <c:v>47664</c:v>
                </c:pt>
                <c:pt idx="20">
                  <c:v>48029</c:v>
                </c:pt>
                <c:pt idx="21">
                  <c:v>48395</c:v>
                </c:pt>
                <c:pt idx="22">
                  <c:v>48760</c:v>
                </c:pt>
                <c:pt idx="23">
                  <c:v>49125</c:v>
                </c:pt>
                <c:pt idx="24">
                  <c:v>49490</c:v>
                </c:pt>
                <c:pt idx="25">
                  <c:v>49856</c:v>
                </c:pt>
                <c:pt idx="26">
                  <c:v>50221</c:v>
                </c:pt>
                <c:pt idx="27">
                  <c:v>50586</c:v>
                </c:pt>
                <c:pt idx="28">
                  <c:v>50951</c:v>
                </c:pt>
                <c:pt idx="29">
                  <c:v>51317</c:v>
                </c:pt>
                <c:pt idx="30">
                  <c:v>51682</c:v>
                </c:pt>
                <c:pt idx="31">
                  <c:v>52047</c:v>
                </c:pt>
                <c:pt idx="32">
                  <c:v>52412</c:v>
                </c:pt>
              </c:numCache>
            </c:numRef>
          </c:cat>
          <c:val>
            <c:numRef>
              <c:f>'2012'!$F$11:$AL$11</c:f>
              <c:numCache>
                <c:formatCode>0.000%</c:formatCode>
                <c:ptCount val="33"/>
                <c:pt idx="0">
                  <c:v>0.38541999999999998</c:v>
                </c:pt>
                <c:pt idx="1">
                  <c:v>0.41456222199412635</c:v>
                </c:pt>
                <c:pt idx="2">
                  <c:v>0.41722143065701028</c:v>
                </c:pt>
                <c:pt idx="3">
                  <c:v>0.41464380764255337</c:v>
                </c:pt>
                <c:pt idx="4">
                  <c:v>0.41166114982448354</c:v>
                </c:pt>
                <c:pt idx="5">
                  <c:v>0.40828448996362099</c:v>
                </c:pt>
                <c:pt idx="6">
                  <c:v>0.40477545816346955</c:v>
                </c:pt>
                <c:pt idx="7">
                  <c:v>0.40113921814482101</c:v>
                </c:pt>
                <c:pt idx="8">
                  <c:v>0.39738076896621588</c:v>
                </c:pt>
                <c:pt idx="9">
                  <c:v>0.39388015533229481</c:v>
                </c:pt>
                <c:pt idx="10">
                  <c:v>0.39026398852176214</c:v>
                </c:pt>
                <c:pt idx="11">
                  <c:v>0.38653675304927787</c:v>
                </c:pt>
                <c:pt idx="12">
                  <c:v>0.38270279228858484</c:v>
                </c:pt>
                <c:pt idx="13">
                  <c:v>0.37876631149315276</c:v>
                </c:pt>
                <c:pt idx="14">
                  <c:v>0.37473138183336369</c:v>
                </c:pt>
                <c:pt idx="15">
                  <c:v>0.37060194432059146</c:v>
                </c:pt>
                <c:pt idx="16">
                  <c:v>0.36638181362126909</c:v>
                </c:pt>
                <c:pt idx="17">
                  <c:v>0.36207468176395541</c:v>
                </c:pt>
                <c:pt idx="18">
                  <c:v>0.33560918888740943</c:v>
                </c:pt>
                <c:pt idx="19">
                  <c:v>0.32795312418923572</c:v>
                </c:pt>
                <c:pt idx="20">
                  <c:v>0.30492457533107598</c:v>
                </c:pt>
                <c:pt idx="21">
                  <c:v>0.3003039670082967</c:v>
                </c:pt>
                <c:pt idx="22">
                  <c:v>0.29561303092093782</c:v>
                </c:pt>
                <c:pt idx="23">
                  <c:v>0.29263924544461506</c:v>
                </c:pt>
                <c:pt idx="24">
                  <c:v>0.29239104471717092</c:v>
                </c:pt>
                <c:pt idx="25">
                  <c:v>0.29208126620997249</c:v>
                </c:pt>
                <c:pt idx="26">
                  <c:v>0.29171265656883022</c:v>
                </c:pt>
                <c:pt idx="27">
                  <c:v>0.30134379539707834</c:v>
                </c:pt>
                <c:pt idx="28">
                  <c:v>0.28158059500133958</c:v>
                </c:pt>
                <c:pt idx="29">
                  <c:v>0.27545483240271496</c:v>
                </c:pt>
                <c:pt idx="30">
                  <c:v>0.26903505885148454</c:v>
                </c:pt>
                <c:pt idx="31">
                  <c:v>0.26628600448968254</c:v>
                </c:pt>
                <c:pt idx="32">
                  <c:v>0.26358302137592393</c:v>
                </c:pt>
              </c:numCache>
            </c:numRef>
          </c:val>
          <c:smooth val="0"/>
        </c:ser>
        <c:ser>
          <c:idx val="0"/>
          <c:order val="1"/>
          <c:tx>
            <c:v>New Method</c:v>
          </c:tx>
          <c:cat>
            <c:numRef>
              <c:f>'2012'!$F$4:$AL$4</c:f>
              <c:numCache>
                <c:formatCode>m/d/yyyy</c:formatCode>
                <c:ptCount val="3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  <c:pt idx="13">
                  <c:v>45473</c:v>
                </c:pt>
                <c:pt idx="14">
                  <c:v>45838</c:v>
                </c:pt>
                <c:pt idx="15">
                  <c:v>46203</c:v>
                </c:pt>
                <c:pt idx="16">
                  <c:v>46568</c:v>
                </c:pt>
                <c:pt idx="17">
                  <c:v>46934</c:v>
                </c:pt>
                <c:pt idx="18">
                  <c:v>47299</c:v>
                </c:pt>
                <c:pt idx="19">
                  <c:v>47664</c:v>
                </c:pt>
                <c:pt idx="20">
                  <c:v>48029</c:v>
                </c:pt>
                <c:pt idx="21">
                  <c:v>48395</c:v>
                </c:pt>
                <c:pt idx="22">
                  <c:v>48760</c:v>
                </c:pt>
                <c:pt idx="23">
                  <c:v>49125</c:v>
                </c:pt>
                <c:pt idx="24">
                  <c:v>49490</c:v>
                </c:pt>
                <c:pt idx="25">
                  <c:v>49856</c:v>
                </c:pt>
                <c:pt idx="26">
                  <c:v>50221</c:v>
                </c:pt>
                <c:pt idx="27">
                  <c:v>50586</c:v>
                </c:pt>
                <c:pt idx="28">
                  <c:v>50951</c:v>
                </c:pt>
                <c:pt idx="29">
                  <c:v>51317</c:v>
                </c:pt>
                <c:pt idx="30">
                  <c:v>51682</c:v>
                </c:pt>
                <c:pt idx="31">
                  <c:v>52047</c:v>
                </c:pt>
                <c:pt idx="32">
                  <c:v>52412</c:v>
                </c:pt>
              </c:numCache>
            </c:numRef>
          </c:cat>
          <c:val>
            <c:numRef>
              <c:f>'2013'!$F$11:$AL$11</c:f>
              <c:numCache>
                <c:formatCode>0.000%</c:formatCode>
                <c:ptCount val="33"/>
                <c:pt idx="0">
                  <c:v>0.38541999999999998</c:v>
                </c:pt>
                <c:pt idx="1">
                  <c:v>0.41456222199412635</c:v>
                </c:pt>
                <c:pt idx="2">
                  <c:v>0.43064724865228854</c:v>
                </c:pt>
                <c:pt idx="3">
                  <c:v>0.44219306953970305</c:v>
                </c:pt>
                <c:pt idx="4">
                  <c:v>0.45371436736556481</c:v>
                </c:pt>
                <c:pt idx="5">
                  <c:v>0.46515134508931</c:v>
                </c:pt>
                <c:pt idx="6">
                  <c:v>0.47650320746789809</c:v>
                </c:pt>
                <c:pt idx="7">
                  <c:v>0.47168415118646023</c:v>
                </c:pt>
                <c:pt idx="8">
                  <c:v>0.46674315014699452</c:v>
                </c:pt>
                <c:pt idx="9">
                  <c:v>0.46173928079786597</c:v>
                </c:pt>
                <c:pt idx="10">
                  <c:v>0.45673161658728401</c:v>
                </c:pt>
                <c:pt idx="11">
                  <c:v>0.45172024599230459</c:v>
                </c:pt>
                <c:pt idx="12">
                  <c:v>0.44670525531671257</c:v>
                </c:pt>
                <c:pt idx="13">
                  <c:v>0.4416867287444039</c:v>
                </c:pt>
                <c:pt idx="14">
                  <c:v>0.43666474839145575</c:v>
                </c:pt>
                <c:pt idx="15">
                  <c:v>0.43163939435692028</c:v>
                </c:pt>
                <c:pt idx="16">
                  <c:v>0.42661074477236749</c:v>
                </c:pt>
                <c:pt idx="17">
                  <c:v>0.42157887585021342</c:v>
                </c:pt>
                <c:pt idx="18">
                  <c:v>0.39446892907593856</c:v>
                </c:pt>
                <c:pt idx="19">
                  <c:v>0.38624530870093904</c:v>
                </c:pt>
                <c:pt idx="20">
                  <c:v>0.3627228277892407</c:v>
                </c:pt>
                <c:pt idx="21">
                  <c:v>0.35767880688355547</c:v>
                </c:pt>
                <c:pt idx="22">
                  <c:v>0.35263192052501652</c:v>
                </c:pt>
                <c:pt idx="23">
                  <c:v>0.34936673436151766</c:v>
                </c:pt>
                <c:pt idx="24">
                  <c:v>0.34890477727208807</c:v>
                </c:pt>
                <c:pt idx="25">
                  <c:v>0.34851513302857373</c:v>
                </c:pt>
                <c:pt idx="26">
                  <c:v>0.34824092945678264</c:v>
                </c:pt>
                <c:pt idx="27">
                  <c:v>0.35813818063489289</c:v>
                </c:pt>
                <c:pt idx="28">
                  <c:v>0.32272529398282229</c:v>
                </c:pt>
                <c:pt idx="29">
                  <c:v>0.30106542056076652</c:v>
                </c:pt>
                <c:pt idx="30">
                  <c:v>0.27922556733377313</c:v>
                </c:pt>
                <c:pt idx="31">
                  <c:v>0.1124177418569801</c:v>
                </c:pt>
                <c:pt idx="32">
                  <c:v>0.105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515264"/>
        <c:axId val="127521152"/>
      </c:lineChart>
      <c:dateAx>
        <c:axId val="1275152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127521152"/>
        <c:crosses val="autoZero"/>
        <c:auto val="1"/>
        <c:lblOffset val="100"/>
        <c:baseTimeUnit val="years"/>
      </c:dateAx>
      <c:valAx>
        <c:axId val="127521152"/>
        <c:scaling>
          <c:orientation val="minMax"/>
        </c:scaling>
        <c:delete val="0"/>
        <c:axPos val="l"/>
        <c:majorGridlines/>
        <c:numFmt formatCode="0.000%" sourceLinked="1"/>
        <c:majorTickMark val="out"/>
        <c:minorTickMark val="none"/>
        <c:tickLblPos val="nextTo"/>
        <c:crossAx val="1275152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Summary!$A$8</c:f>
              <c:strCache>
                <c:ptCount val="1"/>
                <c:pt idx="0">
                  <c:v>Current UAL</c:v>
                </c:pt>
              </c:strCache>
            </c:strRef>
          </c:tx>
          <c:cat>
            <c:numRef>
              <c:f>'2012'!$B$4:$AL$4</c:f>
              <c:numCache>
                <c:formatCode>m/d/yyyy</c:formatCode>
                <c:ptCount val="37"/>
                <c:pt idx="0">
                  <c:v>39263</c:v>
                </c:pt>
                <c:pt idx="1">
                  <c:v>39629</c:v>
                </c:pt>
                <c:pt idx="2">
                  <c:v>39994</c:v>
                </c:pt>
                <c:pt idx="3">
                  <c:v>40359</c:v>
                </c:pt>
                <c:pt idx="4">
                  <c:v>40724</c:v>
                </c:pt>
                <c:pt idx="5">
                  <c:v>41090</c:v>
                </c:pt>
                <c:pt idx="6">
                  <c:v>41455</c:v>
                </c:pt>
                <c:pt idx="7">
                  <c:v>41820</c:v>
                </c:pt>
                <c:pt idx="8">
                  <c:v>42185</c:v>
                </c:pt>
                <c:pt idx="9">
                  <c:v>42551</c:v>
                </c:pt>
                <c:pt idx="10">
                  <c:v>42916</c:v>
                </c:pt>
                <c:pt idx="11">
                  <c:v>43281</c:v>
                </c:pt>
                <c:pt idx="12">
                  <c:v>43646</c:v>
                </c:pt>
                <c:pt idx="13">
                  <c:v>44012</c:v>
                </c:pt>
                <c:pt idx="14">
                  <c:v>44377</c:v>
                </c:pt>
                <c:pt idx="15">
                  <c:v>44742</c:v>
                </c:pt>
                <c:pt idx="16">
                  <c:v>45107</c:v>
                </c:pt>
                <c:pt idx="17">
                  <c:v>45473</c:v>
                </c:pt>
                <c:pt idx="18">
                  <c:v>45838</c:v>
                </c:pt>
                <c:pt idx="19">
                  <c:v>46203</c:v>
                </c:pt>
                <c:pt idx="20">
                  <c:v>46568</c:v>
                </c:pt>
                <c:pt idx="21">
                  <c:v>46934</c:v>
                </c:pt>
                <c:pt idx="22">
                  <c:v>47299</c:v>
                </c:pt>
                <c:pt idx="23">
                  <c:v>47664</c:v>
                </c:pt>
                <c:pt idx="24">
                  <c:v>48029</c:v>
                </c:pt>
                <c:pt idx="25">
                  <c:v>48395</c:v>
                </c:pt>
                <c:pt idx="26">
                  <c:v>48760</c:v>
                </c:pt>
                <c:pt idx="27">
                  <c:v>49125</c:v>
                </c:pt>
                <c:pt idx="28">
                  <c:v>49490</c:v>
                </c:pt>
                <c:pt idx="29">
                  <c:v>49856</c:v>
                </c:pt>
                <c:pt idx="30">
                  <c:v>50221</c:v>
                </c:pt>
                <c:pt idx="31">
                  <c:v>50586</c:v>
                </c:pt>
                <c:pt idx="32">
                  <c:v>50951</c:v>
                </c:pt>
                <c:pt idx="33">
                  <c:v>51317</c:v>
                </c:pt>
                <c:pt idx="34">
                  <c:v>51682</c:v>
                </c:pt>
                <c:pt idx="35">
                  <c:v>52047</c:v>
                </c:pt>
                <c:pt idx="36">
                  <c:v>52412</c:v>
                </c:pt>
              </c:numCache>
            </c:numRef>
          </c:cat>
          <c:val>
            <c:numRef>
              <c:f>'2012'!$B$193:$AL$193</c:f>
              <c:numCache>
                <c:formatCode>_(* #,##0_);_(* \(#,##0\);_(* "-"??_);_(@_)</c:formatCode>
                <c:ptCount val="37"/>
                <c:pt idx="0">
                  <c:v>-413008</c:v>
                </c:pt>
                <c:pt idx="1">
                  <c:v>20047107</c:v>
                </c:pt>
                <c:pt idx="2">
                  <c:v>79774475</c:v>
                </c:pt>
                <c:pt idx="3">
                  <c:v>77846261</c:v>
                </c:pt>
                <c:pt idx="4">
                  <c:v>69915454</c:v>
                </c:pt>
                <c:pt idx="5">
                  <c:v>83960536</c:v>
                </c:pt>
                <c:pt idx="6">
                  <c:v>80675655.768755019</c:v>
                </c:pt>
                <c:pt idx="7">
                  <c:v>80678638.818855494</c:v>
                </c:pt>
                <c:pt idx="8">
                  <c:v>82127864.86061132</c:v>
                </c:pt>
                <c:pt idx="9">
                  <c:v>83410964.610758007</c:v>
                </c:pt>
                <c:pt idx="10">
                  <c:v>84558528.100607276</c:v>
                </c:pt>
                <c:pt idx="11">
                  <c:v>85557900.573123634</c:v>
                </c:pt>
                <c:pt idx="12">
                  <c:v>86395530.51312539</c:v>
                </c:pt>
                <c:pt idx="13">
                  <c:v>87054019.960520655</c:v>
                </c:pt>
                <c:pt idx="14">
                  <c:v>87514539.687131315</c:v>
                </c:pt>
                <c:pt idx="15">
                  <c:v>87756718.498006642</c:v>
                </c:pt>
                <c:pt idx="16">
                  <c:v>87755794.898349583</c:v>
                </c:pt>
                <c:pt idx="17">
                  <c:v>87487524.37486124</c:v>
                </c:pt>
                <c:pt idx="18">
                  <c:v>86925695.115484118</c:v>
                </c:pt>
                <c:pt idx="19">
                  <c:v>87110246.110606253</c:v>
                </c:pt>
                <c:pt idx="20">
                  <c:v>86971347.411922336</c:v>
                </c:pt>
                <c:pt idx="21">
                  <c:v>86559691.786036372</c:v>
                </c:pt>
                <c:pt idx="22">
                  <c:v>86666861.183774054</c:v>
                </c:pt>
                <c:pt idx="23">
                  <c:v>86532364.581811368</c:v>
                </c:pt>
                <c:pt idx="24">
                  <c:v>86132644.253403544</c:v>
                </c:pt>
                <c:pt idx="25">
                  <c:v>87038439.834110975</c:v>
                </c:pt>
                <c:pt idx="26">
                  <c:v>88159885.982057095</c:v>
                </c:pt>
                <c:pt idx="27">
                  <c:v>89801660.957590222</c:v>
                </c:pt>
                <c:pt idx="28">
                  <c:v>91369960.939588547</c:v>
                </c:pt>
                <c:pt idx="29">
                  <c:v>92855622.122629046</c:v>
                </c:pt>
                <c:pt idx="30">
                  <c:v>94248723.026600003</c:v>
                </c:pt>
                <c:pt idx="31">
                  <c:v>95538524.069524765</c:v>
                </c:pt>
                <c:pt idx="32">
                  <c:v>96713404.507715225</c:v>
                </c:pt>
                <c:pt idx="33">
                  <c:v>97760794.602364659</c:v>
                </c:pt>
                <c:pt idx="34">
                  <c:v>98733573.00610137</c:v>
                </c:pt>
                <c:pt idx="35">
                  <c:v>100798621.83988357</c:v>
                </c:pt>
                <c:pt idx="36">
                  <c:v>103019597.05432987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Summary!$A$15</c:f>
              <c:strCache>
                <c:ptCount val="1"/>
                <c:pt idx="0">
                  <c:v>New UAL</c:v>
                </c:pt>
              </c:strCache>
            </c:strRef>
          </c:tx>
          <c:cat>
            <c:numRef>
              <c:f>'2012'!$B$4:$AL$4</c:f>
              <c:numCache>
                <c:formatCode>m/d/yyyy</c:formatCode>
                <c:ptCount val="37"/>
                <c:pt idx="0">
                  <c:v>39263</c:v>
                </c:pt>
                <c:pt idx="1">
                  <c:v>39629</c:v>
                </c:pt>
                <c:pt idx="2">
                  <c:v>39994</c:v>
                </c:pt>
                <c:pt idx="3">
                  <c:v>40359</c:v>
                </c:pt>
                <c:pt idx="4">
                  <c:v>40724</c:v>
                </c:pt>
                <c:pt idx="5">
                  <c:v>41090</c:v>
                </c:pt>
                <c:pt idx="6">
                  <c:v>41455</c:v>
                </c:pt>
                <c:pt idx="7">
                  <c:v>41820</c:v>
                </c:pt>
                <c:pt idx="8">
                  <c:v>42185</c:v>
                </c:pt>
                <c:pt idx="9">
                  <c:v>42551</c:v>
                </c:pt>
                <c:pt idx="10">
                  <c:v>42916</c:v>
                </c:pt>
                <c:pt idx="11">
                  <c:v>43281</c:v>
                </c:pt>
                <c:pt idx="12">
                  <c:v>43646</c:v>
                </c:pt>
                <c:pt idx="13">
                  <c:v>44012</c:v>
                </c:pt>
                <c:pt idx="14">
                  <c:v>44377</c:v>
                </c:pt>
                <c:pt idx="15">
                  <c:v>44742</c:v>
                </c:pt>
                <c:pt idx="16">
                  <c:v>45107</c:v>
                </c:pt>
                <c:pt idx="17">
                  <c:v>45473</c:v>
                </c:pt>
                <c:pt idx="18">
                  <c:v>45838</c:v>
                </c:pt>
                <c:pt idx="19">
                  <c:v>46203</c:v>
                </c:pt>
                <c:pt idx="20">
                  <c:v>46568</c:v>
                </c:pt>
                <c:pt idx="21">
                  <c:v>46934</c:v>
                </c:pt>
                <c:pt idx="22">
                  <c:v>47299</c:v>
                </c:pt>
                <c:pt idx="23">
                  <c:v>47664</c:v>
                </c:pt>
                <c:pt idx="24">
                  <c:v>48029</c:v>
                </c:pt>
                <c:pt idx="25">
                  <c:v>48395</c:v>
                </c:pt>
                <c:pt idx="26">
                  <c:v>48760</c:v>
                </c:pt>
                <c:pt idx="27">
                  <c:v>49125</c:v>
                </c:pt>
                <c:pt idx="28">
                  <c:v>49490</c:v>
                </c:pt>
                <c:pt idx="29">
                  <c:v>49856</c:v>
                </c:pt>
                <c:pt idx="30">
                  <c:v>50221</c:v>
                </c:pt>
                <c:pt idx="31">
                  <c:v>50586</c:v>
                </c:pt>
                <c:pt idx="32">
                  <c:v>50951</c:v>
                </c:pt>
                <c:pt idx="33">
                  <c:v>51317</c:v>
                </c:pt>
                <c:pt idx="34">
                  <c:v>51682</c:v>
                </c:pt>
                <c:pt idx="35">
                  <c:v>52047</c:v>
                </c:pt>
                <c:pt idx="36">
                  <c:v>52412</c:v>
                </c:pt>
              </c:numCache>
            </c:numRef>
          </c:cat>
          <c:val>
            <c:numRef>
              <c:f>'2013'!$B$197:$AL$197</c:f>
              <c:numCache>
                <c:formatCode>_(* #,##0_);_(* \(#,##0\);_(* "-"??_);_(@_)</c:formatCode>
                <c:ptCount val="37"/>
                <c:pt idx="0">
                  <c:v>-413008</c:v>
                </c:pt>
                <c:pt idx="1">
                  <c:v>20047107</c:v>
                </c:pt>
                <c:pt idx="2">
                  <c:v>79774475</c:v>
                </c:pt>
                <c:pt idx="3">
                  <c:v>77846261</c:v>
                </c:pt>
                <c:pt idx="4">
                  <c:v>69915454</c:v>
                </c:pt>
                <c:pt idx="5">
                  <c:v>83960536</c:v>
                </c:pt>
                <c:pt idx="6">
                  <c:v>80675655.768755019</c:v>
                </c:pt>
                <c:pt idx="7">
                  <c:v>80678638.818855494</c:v>
                </c:pt>
                <c:pt idx="8">
                  <c:v>82127864.86061132</c:v>
                </c:pt>
                <c:pt idx="9">
                  <c:v>83153125.312035143</c:v>
                </c:pt>
                <c:pt idx="10">
                  <c:v>83734419.519830048</c:v>
                </c:pt>
                <c:pt idx="11">
                  <c:v>83811681.731663853</c:v>
                </c:pt>
                <c:pt idx="12">
                  <c:v>83319879.754966617</c:v>
                </c:pt>
                <c:pt idx="13">
                  <c:v>82187998.413073063</c:v>
                </c:pt>
                <c:pt idx="14">
                  <c:v>80749184.397527665</c:v>
                </c:pt>
                <c:pt idx="15">
                  <c:v>78975317.990999281</c:v>
                </c:pt>
                <c:pt idx="16">
                  <c:v>76835364.590548575</c:v>
                </c:pt>
                <c:pt idx="17">
                  <c:v>74295069.009696424</c:v>
                </c:pt>
                <c:pt idx="18">
                  <c:v>71317409.453352571</c:v>
                </c:pt>
                <c:pt idx="19">
                  <c:v>68930653.991201937</c:v>
                </c:pt>
                <c:pt idx="20">
                  <c:v>66052374.508534908</c:v>
                </c:pt>
                <c:pt idx="21">
                  <c:v>62719667.026959717</c:v>
                </c:pt>
                <c:pt idx="22">
                  <c:v>59709438.0871557</c:v>
                </c:pt>
                <c:pt idx="23">
                  <c:v>56245363.250089347</c:v>
                </c:pt>
                <c:pt idx="24">
                  <c:v>52286804.309746504</c:v>
                </c:pt>
                <c:pt idx="25">
                  <c:v>49386075.247349858</c:v>
                </c:pt>
                <c:pt idx="26">
                  <c:v>46433439.374628067</c:v>
                </c:pt>
                <c:pt idx="27">
                  <c:v>43712147.345312357</c:v>
                </c:pt>
                <c:pt idx="28">
                  <c:v>40605287.541381001</c:v>
                </c:pt>
                <c:pt idx="29">
                  <c:v>37078783.51393342</c:v>
                </c:pt>
                <c:pt idx="30">
                  <c:v>33095857.648625255</c:v>
                </c:pt>
                <c:pt idx="31">
                  <c:v>28616824.501692295</c:v>
                </c:pt>
                <c:pt idx="32">
                  <c:v>23598868.522581339</c:v>
                </c:pt>
                <c:pt idx="33">
                  <c:v>17995804.989040971</c:v>
                </c:pt>
                <c:pt idx="34">
                  <c:v>11824293.245147467</c:v>
                </c:pt>
                <c:pt idx="35">
                  <c:v>6976094.3920636177</c:v>
                </c:pt>
                <c:pt idx="36">
                  <c:v>2577687.922586441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75776"/>
        <c:axId val="127685760"/>
      </c:lineChart>
      <c:dateAx>
        <c:axId val="1276757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27685760"/>
        <c:crosses val="autoZero"/>
        <c:auto val="1"/>
        <c:lblOffset val="100"/>
        <c:baseTimeUnit val="years"/>
      </c:dateAx>
      <c:valAx>
        <c:axId val="12768576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27675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870696625044936"/>
          <c:y val="2.8808958880139981E-2"/>
          <c:w val="0.81426601151556866"/>
          <c:h val="0.72525382327209098"/>
        </c:manualLayout>
      </c:layout>
      <c:lineChart>
        <c:grouping val="standard"/>
        <c:varyColors val="0"/>
        <c:ser>
          <c:idx val="2"/>
          <c:order val="0"/>
          <c:tx>
            <c:strRef>
              <c:f>Summary!$A$8</c:f>
              <c:strCache>
                <c:ptCount val="1"/>
                <c:pt idx="0">
                  <c:v>Current UAL</c:v>
                </c:pt>
              </c:strCache>
            </c:strRef>
          </c:tx>
          <c:cat>
            <c:numRef>
              <c:f>'2012'!$B$4:$AL$4</c:f>
              <c:numCache>
                <c:formatCode>m/d/yyyy</c:formatCode>
                <c:ptCount val="37"/>
                <c:pt idx="0">
                  <c:v>39263</c:v>
                </c:pt>
                <c:pt idx="1">
                  <c:v>39629</c:v>
                </c:pt>
                <c:pt idx="2">
                  <c:v>39994</c:v>
                </c:pt>
                <c:pt idx="3">
                  <c:v>40359</c:v>
                </c:pt>
                <c:pt idx="4">
                  <c:v>40724</c:v>
                </c:pt>
                <c:pt idx="5">
                  <c:v>41090</c:v>
                </c:pt>
                <c:pt idx="6">
                  <c:v>41455</c:v>
                </c:pt>
                <c:pt idx="7">
                  <c:v>41820</c:v>
                </c:pt>
                <c:pt idx="8">
                  <c:v>42185</c:v>
                </c:pt>
                <c:pt idx="9">
                  <c:v>42551</c:v>
                </c:pt>
                <c:pt idx="10">
                  <c:v>42916</c:v>
                </c:pt>
                <c:pt idx="11">
                  <c:v>43281</c:v>
                </c:pt>
                <c:pt idx="12">
                  <c:v>43646</c:v>
                </c:pt>
                <c:pt idx="13">
                  <c:v>44012</c:v>
                </c:pt>
                <c:pt idx="14">
                  <c:v>44377</c:v>
                </c:pt>
                <c:pt idx="15">
                  <c:v>44742</c:v>
                </c:pt>
                <c:pt idx="16">
                  <c:v>45107</c:v>
                </c:pt>
                <c:pt idx="17">
                  <c:v>45473</c:v>
                </c:pt>
                <c:pt idx="18">
                  <c:v>45838</c:v>
                </c:pt>
                <c:pt idx="19">
                  <c:v>46203</c:v>
                </c:pt>
                <c:pt idx="20">
                  <c:v>46568</c:v>
                </c:pt>
                <c:pt idx="21">
                  <c:v>46934</c:v>
                </c:pt>
                <c:pt idx="22">
                  <c:v>47299</c:v>
                </c:pt>
                <c:pt idx="23">
                  <c:v>47664</c:v>
                </c:pt>
                <c:pt idx="24">
                  <c:v>48029</c:v>
                </c:pt>
                <c:pt idx="25">
                  <c:v>48395</c:v>
                </c:pt>
                <c:pt idx="26">
                  <c:v>48760</c:v>
                </c:pt>
                <c:pt idx="27">
                  <c:v>49125</c:v>
                </c:pt>
                <c:pt idx="28">
                  <c:v>49490</c:v>
                </c:pt>
                <c:pt idx="29">
                  <c:v>49856</c:v>
                </c:pt>
                <c:pt idx="30">
                  <c:v>50221</c:v>
                </c:pt>
                <c:pt idx="31">
                  <c:v>50586</c:v>
                </c:pt>
                <c:pt idx="32">
                  <c:v>50951</c:v>
                </c:pt>
                <c:pt idx="33">
                  <c:v>51317</c:v>
                </c:pt>
                <c:pt idx="34">
                  <c:v>51682</c:v>
                </c:pt>
                <c:pt idx="35">
                  <c:v>52047</c:v>
                </c:pt>
                <c:pt idx="36">
                  <c:v>52412</c:v>
                </c:pt>
              </c:numCache>
            </c:numRef>
          </c:cat>
          <c:val>
            <c:numRef>
              <c:f>'2012'!$B$190:$AL$190</c:f>
              <c:numCache>
                <c:formatCode>_(* #,##0_);_(* \(#,##0\);_(* "-"??_);_(@_)</c:formatCode>
                <c:ptCount val="37"/>
                <c:pt idx="0">
                  <c:v>13686233</c:v>
                </c:pt>
                <c:pt idx="1">
                  <c:v>35835342</c:v>
                </c:pt>
                <c:pt idx="2">
                  <c:v>83442589</c:v>
                </c:pt>
                <c:pt idx="3">
                  <c:v>81189970</c:v>
                </c:pt>
                <c:pt idx="4">
                  <c:v>73503949</c:v>
                </c:pt>
                <c:pt idx="5">
                  <c:v>83627245</c:v>
                </c:pt>
                <c:pt idx="6">
                  <c:v>80624194.256518066</c:v>
                </c:pt>
                <c:pt idx="7">
                  <c:v>81309194.679233283</c:v>
                </c:pt>
                <c:pt idx="8">
                  <c:v>83329967.833813161</c:v>
                </c:pt>
                <c:pt idx="9">
                  <c:v>85253396.80035913</c:v>
                </c:pt>
                <c:pt idx="10">
                  <c:v>87150435.209707528</c:v>
                </c:pt>
                <c:pt idx="11">
                  <c:v>89021104.533009112</c:v>
                </c:pt>
                <c:pt idx="12">
                  <c:v>90865717.771436363</c:v>
                </c:pt>
                <c:pt idx="13">
                  <c:v>92679448.500133246</c:v>
                </c:pt>
                <c:pt idx="14">
                  <c:v>94457056.448500037</c:v>
                </c:pt>
                <c:pt idx="15">
                  <c:v>96192855.384204447</c:v>
                </c:pt>
                <c:pt idx="16">
                  <c:v>97871742.465335131</c:v>
                </c:pt>
                <c:pt idx="17">
                  <c:v>99485897.233831227</c:v>
                </c:pt>
                <c:pt idx="18">
                  <c:v>101026839.80901009</c:v>
                </c:pt>
                <c:pt idx="19">
                  <c:v>102485379.680758</c:v>
                </c:pt>
                <c:pt idx="20">
                  <c:v>103851560.64302063</c:v>
                </c:pt>
                <c:pt idx="21">
                  <c:v>105114601.55064893</c:v>
                </c:pt>
                <c:pt idx="22">
                  <c:v>106262832.58504492</c:v>
                </c:pt>
                <c:pt idx="23">
                  <c:v>107283626.6904211</c:v>
                </c:pt>
                <c:pt idx="24">
                  <c:v>108163325.81708515</c:v>
                </c:pt>
                <c:pt idx="25">
                  <c:v>109573144.26400793</c:v>
                </c:pt>
                <c:pt idx="26">
                  <c:v>110985124.26466155</c:v>
                </c:pt>
                <c:pt idx="27">
                  <c:v>112906067.25581026</c:v>
                </c:pt>
                <c:pt idx="28">
                  <c:v>114814559.86804557</c:v>
                </c:pt>
                <c:pt idx="29">
                  <c:v>116806171.54852343</c:v>
                </c:pt>
                <c:pt idx="30">
                  <c:v>118854624.46564877</c:v>
                </c:pt>
                <c:pt idx="31">
                  <c:v>120863480.74907601</c:v>
                </c:pt>
                <c:pt idx="32">
                  <c:v>122826598.35947704</c:v>
                </c:pt>
                <c:pt idx="33">
                  <c:v>124737320.78340673</c:v>
                </c:pt>
                <c:pt idx="34">
                  <c:v>126180709.18113351</c:v>
                </c:pt>
                <c:pt idx="35">
                  <c:v>128319253.79599643</c:v>
                </c:pt>
                <c:pt idx="36">
                  <c:v>130660835.17547822</c:v>
                </c:pt>
              </c:numCache>
            </c:numRef>
          </c:val>
          <c:smooth val="0"/>
        </c:ser>
        <c:ser>
          <c:idx val="9"/>
          <c:order val="1"/>
          <c:tx>
            <c:strRef>
              <c:f>Summary!$A$15</c:f>
              <c:strCache>
                <c:ptCount val="1"/>
                <c:pt idx="0">
                  <c:v>New UAL</c:v>
                </c:pt>
              </c:strCache>
            </c:strRef>
          </c:tx>
          <c:cat>
            <c:numRef>
              <c:f>'2012'!$B$4:$AL$4</c:f>
              <c:numCache>
                <c:formatCode>m/d/yyyy</c:formatCode>
                <c:ptCount val="37"/>
                <c:pt idx="0">
                  <c:v>39263</c:v>
                </c:pt>
                <c:pt idx="1">
                  <c:v>39629</c:v>
                </c:pt>
                <c:pt idx="2">
                  <c:v>39994</c:v>
                </c:pt>
                <c:pt idx="3">
                  <c:v>40359</c:v>
                </c:pt>
                <c:pt idx="4">
                  <c:v>40724</c:v>
                </c:pt>
                <c:pt idx="5">
                  <c:v>41090</c:v>
                </c:pt>
                <c:pt idx="6">
                  <c:v>41455</c:v>
                </c:pt>
                <c:pt idx="7">
                  <c:v>41820</c:v>
                </c:pt>
                <c:pt idx="8">
                  <c:v>42185</c:v>
                </c:pt>
                <c:pt idx="9">
                  <c:v>42551</c:v>
                </c:pt>
                <c:pt idx="10">
                  <c:v>42916</c:v>
                </c:pt>
                <c:pt idx="11">
                  <c:v>43281</c:v>
                </c:pt>
                <c:pt idx="12">
                  <c:v>43646</c:v>
                </c:pt>
                <c:pt idx="13">
                  <c:v>44012</c:v>
                </c:pt>
                <c:pt idx="14">
                  <c:v>44377</c:v>
                </c:pt>
                <c:pt idx="15">
                  <c:v>44742</c:v>
                </c:pt>
                <c:pt idx="16">
                  <c:v>45107</c:v>
                </c:pt>
                <c:pt idx="17">
                  <c:v>45473</c:v>
                </c:pt>
                <c:pt idx="18">
                  <c:v>45838</c:v>
                </c:pt>
                <c:pt idx="19">
                  <c:v>46203</c:v>
                </c:pt>
                <c:pt idx="20">
                  <c:v>46568</c:v>
                </c:pt>
                <c:pt idx="21">
                  <c:v>46934</c:v>
                </c:pt>
                <c:pt idx="22">
                  <c:v>47299</c:v>
                </c:pt>
                <c:pt idx="23">
                  <c:v>47664</c:v>
                </c:pt>
                <c:pt idx="24">
                  <c:v>48029</c:v>
                </c:pt>
                <c:pt idx="25">
                  <c:v>48395</c:v>
                </c:pt>
                <c:pt idx="26">
                  <c:v>48760</c:v>
                </c:pt>
                <c:pt idx="27">
                  <c:v>49125</c:v>
                </c:pt>
                <c:pt idx="28">
                  <c:v>49490</c:v>
                </c:pt>
                <c:pt idx="29">
                  <c:v>49856</c:v>
                </c:pt>
                <c:pt idx="30">
                  <c:v>50221</c:v>
                </c:pt>
                <c:pt idx="31">
                  <c:v>50586</c:v>
                </c:pt>
                <c:pt idx="32">
                  <c:v>50951</c:v>
                </c:pt>
                <c:pt idx="33">
                  <c:v>51317</c:v>
                </c:pt>
                <c:pt idx="34">
                  <c:v>51682</c:v>
                </c:pt>
                <c:pt idx="35">
                  <c:v>52047</c:v>
                </c:pt>
                <c:pt idx="36">
                  <c:v>52412</c:v>
                </c:pt>
              </c:numCache>
            </c:numRef>
          </c:cat>
          <c:val>
            <c:numRef>
              <c:f>'2013'!$B$194:$AL$194</c:f>
              <c:numCache>
                <c:formatCode>_(* #,##0_);_(* \(#,##0\);_(* "-"??_);_(@_)</c:formatCode>
                <c:ptCount val="37"/>
                <c:pt idx="0">
                  <c:v>13686233</c:v>
                </c:pt>
                <c:pt idx="1">
                  <c:v>35835342</c:v>
                </c:pt>
                <c:pt idx="2">
                  <c:v>83442589</c:v>
                </c:pt>
                <c:pt idx="3">
                  <c:v>81189970</c:v>
                </c:pt>
                <c:pt idx="4">
                  <c:v>73503949</c:v>
                </c:pt>
                <c:pt idx="5">
                  <c:v>83627245</c:v>
                </c:pt>
                <c:pt idx="6">
                  <c:v>80624194.256518066</c:v>
                </c:pt>
                <c:pt idx="7">
                  <c:v>81309194.679233283</c:v>
                </c:pt>
                <c:pt idx="8">
                  <c:v>83329967.833813161</c:v>
                </c:pt>
                <c:pt idx="9">
                  <c:v>84993405.436948776</c:v>
                </c:pt>
                <c:pt idx="10">
                  <c:v>86321447.452666998</c:v>
                </c:pt>
                <c:pt idx="11">
                  <c:v>87265986.256209403</c:v>
                </c:pt>
                <c:pt idx="12">
                  <c:v>87775623.68905437</c:v>
                </c:pt>
                <c:pt idx="13">
                  <c:v>87794254.379253656</c:v>
                </c:pt>
                <c:pt idx="14">
                  <c:v>87621782.984745026</c:v>
                </c:pt>
                <c:pt idx="15">
                  <c:v>87241079.912234247</c:v>
                </c:pt>
                <c:pt idx="16">
                  <c:v>86632413.995249391</c:v>
                </c:pt>
                <c:pt idx="17">
                  <c:v>85773099.074259937</c:v>
                </c:pt>
                <c:pt idx="18">
                  <c:v>84638592.336999714</c:v>
                </c:pt>
                <c:pt idx="19">
                  <c:v>83202350.794888854</c:v>
                </c:pt>
                <c:pt idx="20">
                  <c:v>81435676.878521025</c:v>
                </c:pt>
                <c:pt idx="21">
                  <c:v>79307552.332997501</c:v>
                </c:pt>
                <c:pt idx="22">
                  <c:v>76784459.532363236</c:v>
                </c:pt>
                <c:pt idx="23">
                  <c:v>73830189.266258836</c:v>
                </c:pt>
                <c:pt idx="24">
                  <c:v>70405633.980798841</c:v>
                </c:pt>
                <c:pt idx="25">
                  <c:v>67154548.062400579</c:v>
                </c:pt>
                <c:pt idx="26">
                  <c:v>63519349.552201748</c:v>
                </c:pt>
                <c:pt idx="27">
                  <c:v>59974885.917620778</c:v>
                </c:pt>
                <c:pt idx="28">
                  <c:v>55965279.894180417</c:v>
                </c:pt>
                <c:pt idx="29">
                  <c:v>51548937.242504716</c:v>
                </c:pt>
                <c:pt idx="30">
                  <c:v>46659509.113080621</c:v>
                </c:pt>
                <c:pt idx="31">
                  <c:v>41156767.132424712</c:v>
                </c:pt>
                <c:pt idx="32">
                  <c:v>34985060.024095058</c:v>
                </c:pt>
                <c:pt idx="33">
                  <c:v>28082424.933393002</c:v>
                </c:pt>
                <c:pt idx="34">
                  <c:v>19973906.928297997</c:v>
                </c:pt>
                <c:pt idx="35">
                  <c:v>12428637.783217907</c:v>
                </c:pt>
                <c:pt idx="36">
                  <c:v>4976775.1264400482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48960"/>
        <c:axId val="125450496"/>
      </c:lineChart>
      <c:dateAx>
        <c:axId val="1254489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125450496"/>
        <c:crosses val="autoZero"/>
        <c:auto val="1"/>
        <c:lblOffset val="100"/>
        <c:baseTimeUnit val="years"/>
      </c:dateAx>
      <c:valAx>
        <c:axId val="125450496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25448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Life </a:t>
            </a:r>
            <a:r>
              <a:rPr lang="en-US" dirty="0" smtClean="0"/>
              <a:t>expectancy </a:t>
            </a:r>
            <a:r>
              <a:rPr lang="en-US" dirty="0"/>
              <a:t>for </a:t>
            </a:r>
            <a:r>
              <a:rPr lang="en-US" dirty="0" smtClean="0"/>
              <a:t>a retiree age 55 (with</a:t>
            </a:r>
            <a:r>
              <a:rPr lang="en-US" baseline="0" dirty="0" smtClean="0"/>
              <a:t> improvements)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Summary!$D$4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cat>
            <c:strRef>
              <c:f>Summary!$C$5:$C$10</c:f>
              <c:strCache>
                <c:ptCount val="6"/>
                <c:pt idx="0">
                  <c:v>1994 Study</c:v>
                </c:pt>
                <c:pt idx="1">
                  <c:v>2004 Study</c:v>
                </c:pt>
                <c:pt idx="2">
                  <c:v>2009 Study</c:v>
                </c:pt>
                <c:pt idx="3">
                  <c:v>2013 Study</c:v>
                </c:pt>
                <c:pt idx="4">
                  <c:v>Projected 2018</c:v>
                </c:pt>
                <c:pt idx="5">
                  <c:v>Projected 2023</c:v>
                </c:pt>
              </c:strCache>
            </c:strRef>
          </c:cat>
          <c:val>
            <c:numRef>
              <c:f>Summary!$D$5:$D$10</c:f>
              <c:numCache>
                <c:formatCode>General</c:formatCode>
                <c:ptCount val="6"/>
                <c:pt idx="0">
                  <c:v>80.169999999999973</c:v>
                </c:pt>
                <c:pt idx="1">
                  <c:v>81.349999999999994</c:v>
                </c:pt>
                <c:pt idx="2">
                  <c:v>82.31</c:v>
                </c:pt>
                <c:pt idx="3">
                  <c:v>82.8</c:v>
                </c:pt>
                <c:pt idx="4">
                  <c:v>83.3</c:v>
                </c:pt>
                <c:pt idx="5">
                  <c:v>83.9</c:v>
                </c:pt>
              </c:numCache>
            </c:numRef>
          </c:val>
        </c:ser>
        <c:ser>
          <c:idx val="1"/>
          <c:order val="1"/>
          <c:tx>
            <c:strRef>
              <c:f>Summary!$E$4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pattFill prst="dkUpDiag">
                <a:fgClr>
                  <a:schemeClr val="bg1"/>
                </a:fgClr>
                <a:bgClr>
                  <a:schemeClr val="accent2"/>
                </a:bgClr>
              </a:pattFill>
              <a:effectLst>
                <a:outerShdw blurRad="50800" dist="50800" dir="5400000" algn="ctr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pattFill prst="dkUpDiag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cat>
            <c:strRef>
              <c:f>Summary!$C$5:$C$10</c:f>
              <c:strCache>
                <c:ptCount val="6"/>
                <c:pt idx="0">
                  <c:v>1994 Study</c:v>
                </c:pt>
                <c:pt idx="1">
                  <c:v>2004 Study</c:v>
                </c:pt>
                <c:pt idx="2">
                  <c:v>2009 Study</c:v>
                </c:pt>
                <c:pt idx="3">
                  <c:v>2013 Study</c:v>
                </c:pt>
                <c:pt idx="4">
                  <c:v>Projected 2018</c:v>
                </c:pt>
                <c:pt idx="5">
                  <c:v>Projected 2023</c:v>
                </c:pt>
              </c:strCache>
            </c:strRef>
          </c:cat>
          <c:val>
            <c:numRef>
              <c:f>Summary!$E$5:$E$10</c:f>
              <c:numCache>
                <c:formatCode>General</c:formatCode>
                <c:ptCount val="6"/>
                <c:pt idx="0">
                  <c:v>84.83</c:v>
                </c:pt>
                <c:pt idx="1">
                  <c:v>85.04</c:v>
                </c:pt>
                <c:pt idx="2">
                  <c:v>85.27</c:v>
                </c:pt>
                <c:pt idx="3">
                  <c:v>85.6</c:v>
                </c:pt>
                <c:pt idx="4">
                  <c:v>86</c:v>
                </c:pt>
                <c:pt idx="5">
                  <c:v>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20640"/>
        <c:axId val="37126528"/>
      </c:barChart>
      <c:catAx>
        <c:axId val="37120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37126528"/>
        <c:crosses val="autoZero"/>
        <c:auto val="1"/>
        <c:lblAlgn val="ctr"/>
        <c:lblOffset val="100"/>
        <c:noMultiLvlLbl val="0"/>
      </c:catAx>
      <c:valAx>
        <c:axId val="37126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120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9FD49-8FD8-4FD2-AE1E-5598D47891AF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B313A-4BF1-4A39-ABCE-1512855B4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28BA8-F9B5-4936-85FA-96A2DB6710CF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1BBFA-F742-46D9-9ABE-8EB7912C3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6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1BBFA-F742-46D9-9ABE-8EB7912C39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6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over period is 7.75%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1BBFA-F742-46D9-9ABE-8EB7912C39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4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1BBFA-F742-46D9-9ABE-8EB7912C39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6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30467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85800"/>
            <a:ext cx="8458200" cy="5334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>
            <a:lvl1pPr marL="236538" indent="-236538">
              <a:defRPr/>
            </a:lvl1pPr>
            <a:lvl2pPr marL="742950" indent="-285750">
              <a:buFont typeface="Arial Narrow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19200"/>
            <a:ext cx="8458200" cy="609600"/>
          </a:xfrm>
        </p:spPr>
        <p:txBody>
          <a:bodyPr/>
          <a:lstStyle>
            <a:lvl2pPr marL="457200" indent="0">
              <a:buNone/>
              <a:defRPr/>
            </a:lvl2pPr>
            <a:lvl5pPr marL="0" indent="0" algn="l">
              <a:defRPr sz="2600" baseline="0">
                <a:solidFill>
                  <a:srgbClr val="807F83"/>
                </a:solidFill>
              </a:defRPr>
            </a:lvl5pPr>
          </a:lstStyle>
          <a:p>
            <a:pPr lvl="4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4114800" cy="4343400"/>
          </a:xfrm>
        </p:spPr>
        <p:txBody>
          <a:bodyPr/>
          <a:lstStyle>
            <a:lvl1pPr marL="236538" indent="-236538">
              <a:defRPr sz="2400"/>
            </a:lvl1pPr>
            <a:lvl2pPr marL="693738" indent="-236538">
              <a:buFont typeface="Arial Narrow" pitchFamily="34" charset="0"/>
              <a:buChar char="–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191000" cy="4343400"/>
          </a:xfrm>
        </p:spPr>
        <p:txBody>
          <a:bodyPr/>
          <a:lstStyle>
            <a:lvl1pPr marL="236538" indent="-236538">
              <a:defRPr sz="2400"/>
            </a:lvl1pPr>
            <a:lvl2pPr marL="693738" indent="-236538">
              <a:buFont typeface="Arial Narrow" pitchFamily="34" charset="0"/>
              <a:buChar char="–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DD2D8E-732C-4944-AD55-EBA3E58706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9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5638800" cy="4343400"/>
          </a:xfrm>
        </p:spPr>
        <p:txBody>
          <a:bodyPr/>
          <a:lstStyle>
            <a:lvl1pPr marL="236538" indent="-236538">
              <a:defRPr sz="2400"/>
            </a:lvl1pPr>
            <a:lvl2pPr marL="693738" indent="-236538">
              <a:buFont typeface="Arial Narrow" pitchFamily="34" charset="0"/>
              <a:buChar char="–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2667000" cy="43434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/>
            </a:lvl1pPr>
            <a:lvl2pPr marL="225425" indent="-225425">
              <a:buSzPct val="90000"/>
              <a:buFont typeface="Arial" pitchFamily="34" charset="0"/>
              <a:buChar char="•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DD46E-D6D9-4FF5-9D75-7BD6989F1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57250" indent="-400050">
              <a:buFont typeface="+mj-lt"/>
              <a:buAutoNum type="alphaLcParenR"/>
              <a:defRPr/>
            </a:lvl2pPr>
            <a:lvl3pPr marL="1200150" indent="-285750"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SubTitle and N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685800"/>
            <a:ext cx="8458200" cy="5334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10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LcParenR"/>
              <a:defRPr/>
            </a:lvl2pPr>
            <a:lvl3pPr marL="1085850" indent="-228600"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81000" y="1219200"/>
            <a:ext cx="8458200" cy="533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Headline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88620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LcParenR"/>
              <a:defRPr/>
            </a:lvl2pPr>
            <a:lvl3pPr marL="1085850" indent="-228600">
              <a:buFont typeface="+mj-lt"/>
              <a:buAutoNum type="romanLcPeriod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4114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2400"/>
            </a:lvl1pPr>
            <a:lvl2pPr marL="800100" indent="-342900">
              <a:buFont typeface="+mj-lt"/>
              <a:buAutoNum type="alphaLcParenR"/>
              <a:defRPr sz="2200"/>
            </a:lvl2pPr>
            <a:lvl3pPr marL="1143000" indent="-228600">
              <a:buFont typeface="+mj-lt"/>
              <a:buAutoNum type="romanLcPeriod"/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1910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2400"/>
            </a:lvl1pPr>
            <a:lvl2pPr marL="800100" indent="-342900">
              <a:buFont typeface="+mj-lt"/>
              <a:buAutoNum type="alphaLcParenR"/>
              <a:defRPr sz="2200"/>
            </a:lvl2pPr>
            <a:lvl3pPr marL="1143000" indent="-228600">
              <a:buFont typeface="+mj-lt"/>
              <a:buAutoNum type="romanLcPeriod"/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DD2D8E-732C-4944-AD55-EBA3E587068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 with Caption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1"/>
            <a:ext cx="5638800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2400"/>
            </a:lvl1pPr>
            <a:lvl2pPr marL="857250" indent="-400050">
              <a:buFont typeface="+mj-lt"/>
              <a:buAutoNum type="alphaLcParenR"/>
              <a:defRPr sz="2200" baseline="0"/>
            </a:lvl2pPr>
            <a:lvl3pPr marL="1143000" indent="-228600">
              <a:buFont typeface="+mj-lt"/>
              <a:buAutoNum type="romanLcPeriod"/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1"/>
            <a:ext cx="2667000" cy="43434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/>
            </a:lvl1pPr>
            <a:lvl2pPr marL="225425" indent="-225425">
              <a:buSzPct val="90000"/>
              <a:buFont typeface="Arial" pitchFamily="34" charset="0"/>
              <a:buChar char="•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DD46E-D6D9-4FF5-9D75-7BD6989F1F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and Ed Forum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8C951-2337-4790-B36F-8AC5B881BCE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Valuation Report</a:t>
            </a:r>
            <a:r>
              <a:rPr lang="en-US" baseline="0" dirty="0" smtClean="0">
                <a:latin typeface="Arial Narrow" pitchFamily="-105" charset="0"/>
              </a:rPr>
              <a:t> Update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5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Ed Forum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8C951-2337-4790-B36F-8AC5B881BCE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for full-screen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0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full-screen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4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51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295400"/>
            <a:ext cx="8229600" cy="533400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  <a:lvl2pPr>
              <a:defRPr sz="26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246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1" name="Footer Placeholder 5"/>
          <p:cNvSpPr txBox="1">
            <a:spLocks/>
          </p:cNvSpPr>
          <p:nvPr/>
        </p:nvSpPr>
        <p:spPr bwMode="auto">
          <a:xfrm>
            <a:off x="381000" y="228601"/>
            <a:ext cx="830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500" kern="1200">
                <a:solidFill>
                  <a:srgbClr val="16649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 Narrow" pitchFamily="-105" charset="0"/>
              </a:rPr>
              <a:t>Review of Valuation Report</a:t>
            </a:r>
            <a:endParaRPr lang="en-US" dirty="0">
              <a:latin typeface="Arial Narro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9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for full-screen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8382000" cy="17526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r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0"/>
            <a:ext cx="6172200" cy="34290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6538" indent="-236538">
              <a:defRPr/>
            </a:lvl1pPr>
            <a:lvl2pPr marL="742950" indent="-285750">
              <a:buFont typeface="Arial Narrow" pitchFamily="34" charset="0"/>
              <a:buChar char="–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3C9DD-C248-4C2F-BE1A-7160EC149C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6248400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57759A44-2659-4C4D-B0BE-580D600C211A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algn="r"/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85800"/>
            <a:ext cx="8458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371600"/>
            <a:ext cx="8458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98C951-2337-4790-B36F-8AC5B881BCE1}" type="slidenum">
              <a:rPr lang="en-US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4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100" kern="1200">
          <a:solidFill>
            <a:schemeClr val="tx2"/>
          </a:solidFill>
          <a:latin typeface="Arial"/>
          <a:ea typeface="Geneva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9AC7"/>
          </a:solidFill>
          <a:latin typeface="Arial" charset="0"/>
          <a:ea typeface="Geneva" charset="-128"/>
        </a:defRPr>
      </a:lvl9pPr>
    </p:titleStyle>
    <p:bodyStyle>
      <a:lvl1pPr marL="236538" indent="-236538" algn="l" defTabSz="457200" rtl="0" eaLnBrk="1" fontAlgn="base" hangingPunct="1">
        <a:spcBef>
          <a:spcPct val="20000"/>
        </a:spcBef>
        <a:spcAft>
          <a:spcPts val="600"/>
        </a:spcAft>
        <a:buSzPct val="90000"/>
        <a:buFont typeface="Arial" charset="0"/>
        <a:buChar char="•"/>
        <a:defRPr sz="2400" kern="1200">
          <a:solidFill>
            <a:schemeClr val="tx2"/>
          </a:solidFill>
          <a:latin typeface="Arial"/>
          <a:ea typeface="Geneva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Font typeface="Arial Narrow" pitchFamily="34" charset="0"/>
        <a:buChar char="–"/>
        <a:defRPr sz="2200" kern="1200">
          <a:solidFill>
            <a:schemeClr val="tx2"/>
          </a:solidFill>
          <a:latin typeface="Arial"/>
          <a:ea typeface="Geneva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SzPct val="90000"/>
        <a:buFont typeface="Arial" charset="0"/>
        <a:buChar char="•"/>
        <a:defRPr sz="2200" kern="1200">
          <a:solidFill>
            <a:schemeClr val="tx2"/>
          </a:solidFill>
          <a:latin typeface="Arial"/>
          <a:ea typeface="Geneva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200" kern="1200">
          <a:solidFill>
            <a:srgbClr val="807F83"/>
          </a:solidFill>
          <a:latin typeface="Arial"/>
          <a:ea typeface="Geneva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Arial"/>
          <a:ea typeface="Geneva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Pension Oversight Committee</a:t>
            </a:r>
            <a:br>
              <a:rPr lang="en-US" dirty="0" smtClean="0"/>
            </a:br>
            <a:r>
              <a:rPr lang="en-US" dirty="0" smtClean="0"/>
              <a:t>Valuation Report Update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Costa Mesa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November 20,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Kerry Worgan FSA, FCIA</a:t>
            </a:r>
            <a:br>
              <a:rPr lang="en-US" sz="3100" dirty="0" smtClean="0"/>
            </a:br>
            <a:r>
              <a:rPr lang="en-US" sz="3100" dirty="0" smtClean="0"/>
              <a:t>Senior Pension Actuary, CalPERS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101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Contributions – Miscellaneous 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6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Contributions – Safety Police Plan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174754" cy="425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5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Contributions – Safety Police 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36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Present Value of Projected Benefits – current value of all future expected benefits</a:t>
            </a:r>
          </a:p>
          <a:p>
            <a:r>
              <a:rPr lang="en-US" dirty="0" smtClean="0"/>
              <a:t>Accrued Liability (AL) – current value of accrued benefits</a:t>
            </a:r>
          </a:p>
          <a:p>
            <a:r>
              <a:rPr lang="en-US" dirty="0" smtClean="0"/>
              <a:t>Actuarial Value of Assets (AVA) – smoothed value of assets used for rate setting purposes</a:t>
            </a:r>
          </a:p>
          <a:p>
            <a:r>
              <a:rPr lang="en-US" dirty="0" smtClean="0"/>
              <a:t>Market Value of Assets (MVA)– current value of plan assets</a:t>
            </a:r>
          </a:p>
          <a:p>
            <a:r>
              <a:rPr lang="en-US" dirty="0" smtClean="0"/>
              <a:t>Funded Ratio – MVA divided by AL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13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Funded Status – Miscellaneous Plan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48328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8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Funded Status – Miscellaneous Plan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3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Funded Status – Safety Police Plan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55948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6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Funded Status – Safety Police 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6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Contributions – </a:t>
            </a:r>
            <a:r>
              <a:rPr lang="en-US" dirty="0" smtClean="0"/>
              <a:t>Safety Fire Plan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8" y="1620063"/>
            <a:ext cx="7187723" cy="448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7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Funded Status – </a:t>
            </a:r>
            <a:r>
              <a:rPr lang="en-US" dirty="0" smtClean="0"/>
              <a:t>Safety Fire </a:t>
            </a:r>
            <a:r>
              <a:rPr lang="en-US" dirty="0" smtClean="0"/>
              <a:t>Plan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8" y="1981200"/>
            <a:ext cx="7187723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9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Discount Rates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discount rate of </a:t>
            </a:r>
            <a:r>
              <a:rPr lang="en-US" b="1" dirty="0" smtClean="0"/>
              <a:t>7.50% </a:t>
            </a:r>
            <a:r>
              <a:rPr lang="en-US" dirty="0" smtClean="0"/>
              <a:t>is made up of </a:t>
            </a:r>
          </a:p>
          <a:p>
            <a:endParaRPr lang="en-US" dirty="0" smtClean="0"/>
          </a:p>
          <a:p>
            <a:r>
              <a:rPr lang="en-US" dirty="0" smtClean="0"/>
              <a:t>1) an inflation component : </a:t>
            </a:r>
            <a:r>
              <a:rPr lang="en-US" b="1" dirty="0" smtClean="0"/>
              <a:t>2.75% </a:t>
            </a:r>
          </a:p>
          <a:p>
            <a:pPr marL="457200" lvl="1" indent="0">
              <a:buNone/>
            </a:pPr>
            <a:r>
              <a:rPr lang="en-US" dirty="0" smtClean="0"/>
              <a:t>				+</a:t>
            </a:r>
          </a:p>
          <a:p>
            <a:r>
              <a:rPr lang="en-US" dirty="0" smtClean="0"/>
              <a:t>2) a real rate of return : </a:t>
            </a:r>
            <a:r>
              <a:rPr lang="en-US" b="1" dirty="0" smtClean="0"/>
              <a:t>4.75%</a:t>
            </a:r>
          </a:p>
          <a:p>
            <a:endParaRPr lang="en-US" b="1" dirty="0"/>
          </a:p>
          <a:p>
            <a:r>
              <a:rPr lang="en-US" b="1" dirty="0" smtClean="0"/>
              <a:t>Based on short-term </a:t>
            </a:r>
            <a:r>
              <a:rPr lang="en-US" b="1" dirty="0" smtClean="0"/>
              <a:t>( &lt; 10 </a:t>
            </a:r>
            <a:r>
              <a:rPr lang="en-US" b="1" dirty="0" err="1" smtClean="0"/>
              <a:t>yrs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+ </a:t>
            </a:r>
            <a:r>
              <a:rPr lang="en-US" b="1" dirty="0" smtClean="0"/>
              <a:t>long-term </a:t>
            </a:r>
            <a:r>
              <a:rPr lang="en-US" b="1" dirty="0" smtClean="0"/>
              <a:t>forecasts ( &gt; 10 </a:t>
            </a:r>
            <a:r>
              <a:rPr lang="en-US" b="1" dirty="0" err="1" smtClean="0"/>
              <a:t>yrs</a:t>
            </a:r>
            <a:r>
              <a:rPr lang="en-US" b="1" dirty="0" smtClean="0"/>
              <a:t>)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Funded Status – </a:t>
            </a:r>
            <a:r>
              <a:rPr lang="en-US" dirty="0" smtClean="0"/>
              <a:t>Safety Fire </a:t>
            </a:r>
            <a:r>
              <a:rPr lang="en-US" dirty="0" smtClean="0"/>
              <a:t>Plan – Side Fund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8" y="2209800"/>
            <a:ext cx="718772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Amortization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Unfunded Liability broken down by source</a:t>
            </a:r>
          </a:p>
          <a:p>
            <a:pPr lvl="1"/>
            <a:r>
              <a:rPr lang="en-US" dirty="0" smtClean="0"/>
              <a:t>Assumption/Method changes (20 years)</a:t>
            </a:r>
          </a:p>
          <a:p>
            <a:pPr lvl="1"/>
            <a:r>
              <a:rPr lang="en-US" dirty="0" smtClean="0"/>
              <a:t>Benefit changes/Amendments</a:t>
            </a:r>
            <a:r>
              <a:rPr lang="en-US" dirty="0"/>
              <a:t> </a:t>
            </a:r>
            <a:r>
              <a:rPr lang="en-US" dirty="0" smtClean="0"/>
              <a:t>(20 years)</a:t>
            </a:r>
          </a:p>
          <a:p>
            <a:pPr lvl="1"/>
            <a:r>
              <a:rPr lang="en-US" dirty="0" smtClean="0"/>
              <a:t>Gains and Losses (rolling 30 year)</a:t>
            </a:r>
          </a:p>
          <a:p>
            <a:pPr lvl="1"/>
            <a:r>
              <a:rPr lang="en-US" dirty="0" smtClean="0"/>
              <a:t>Special Gains and Losses (fixed and declining 30 year) for 2009, 2010, and 2011 </a:t>
            </a:r>
            <a:r>
              <a:rPr lang="en-US" dirty="0" smtClean="0"/>
              <a:t>valuations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Amortization </a:t>
            </a:r>
            <a:r>
              <a:rPr lang="en-US" dirty="0" smtClean="0"/>
              <a:t>Bases – Misc. Plan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114"/>
            <a:ext cx="8229600" cy="201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3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Hypothetical Termination </a:t>
            </a:r>
            <a:r>
              <a:rPr lang="en-US" dirty="0" smtClean="0"/>
              <a:t>Liability – Misc.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Reflects </a:t>
            </a:r>
            <a:r>
              <a:rPr lang="en-US" dirty="0" smtClean="0"/>
              <a:t>the estimated position of the Plan on Termination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27350"/>
            <a:ext cx="6508750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4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ACTO Update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693025" cy="3810000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en-US" dirty="0" smtClean="0"/>
              <a:t>Demographic Assumption Changes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	- Experience Study underway (salary, mortality, retirement, termination)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- Mortality improvement assumption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	- Recommendations to Board in Feb 2014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- Impact on Valuation at 6.30.2013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3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951485"/>
              </p:ext>
            </p:extLst>
          </p:nvPr>
        </p:nvGraphicFramePr>
        <p:xfrm>
          <a:off x="457200" y="8382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ACTO Update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693025" cy="3810000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en-US" dirty="0" smtClean="0"/>
              <a:t>Economic Assumption Review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	- Asset Allocation study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- Discount rate assumption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/>
              <a:t>	- Recommendations to Board in Feb 2014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- Potential Impact on Valuation at 6.30.2013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3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693025" cy="3810000"/>
          </a:xfrm>
        </p:spPr>
        <p:txBody>
          <a:bodyPr>
            <a:normAutofit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3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Historical Investment Returns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24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Information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 geometric returns earned by CalPERS to 6/30/13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Current fiscal year </a:t>
            </a:r>
            <a:r>
              <a:rPr lang="en-US" dirty="0" smtClean="0"/>
              <a:t>8.9% thru 11/18/13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651125"/>
            <a:ext cx="79311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Termination Rates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Tied to 30 year treasury bond yields at valuation date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6/30/2011 </a:t>
            </a:r>
            <a:r>
              <a:rPr lang="en-US" dirty="0" smtClean="0"/>
              <a:t>: </a:t>
            </a:r>
            <a:r>
              <a:rPr lang="en-US" b="1" dirty="0" smtClean="0"/>
              <a:t>4.82% </a:t>
            </a:r>
          </a:p>
          <a:p>
            <a:r>
              <a:rPr lang="en-US" dirty="0" smtClean="0"/>
              <a:t>6/30/2012 : </a:t>
            </a:r>
            <a:r>
              <a:rPr lang="en-US" b="1" dirty="0" smtClean="0"/>
              <a:t>2.98</a:t>
            </a:r>
            <a:r>
              <a:rPr lang="en-US" dirty="0" smtClean="0"/>
              <a:t>%</a:t>
            </a:r>
          </a:p>
          <a:p>
            <a:r>
              <a:rPr lang="en-US" dirty="0" smtClean="0"/>
              <a:t>6/30/2013 : </a:t>
            </a:r>
            <a:r>
              <a:rPr lang="en-US" b="1" dirty="0" smtClean="0"/>
              <a:t>3.72</a:t>
            </a:r>
            <a:r>
              <a:rPr lang="en-US" dirty="0" smtClean="0"/>
              <a:t>%</a:t>
            </a:r>
          </a:p>
          <a:p>
            <a:endParaRPr lang="en-US" dirty="0" smtClean="0"/>
          </a:p>
          <a:p>
            <a:r>
              <a:rPr lang="en-US" dirty="0" smtClean="0"/>
              <a:t>Hypothetical rate for information purposes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52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Normal Cost – Cost of service earned in the coming year</a:t>
            </a:r>
          </a:p>
          <a:p>
            <a:pPr lvl="1"/>
            <a:r>
              <a:rPr lang="en-US" dirty="0" smtClean="0"/>
              <a:t>Provided as dollar amount and Level percent of pay</a:t>
            </a:r>
          </a:p>
          <a:p>
            <a:pPr lvl="1"/>
            <a:r>
              <a:rPr lang="en-US" dirty="0" smtClean="0"/>
              <a:t>Fluctuates due to assumption changes, amendments and changes in aggregate entry age of active members</a:t>
            </a:r>
          </a:p>
          <a:p>
            <a:r>
              <a:rPr lang="en-US" dirty="0"/>
              <a:t>Payment on Amortization </a:t>
            </a:r>
            <a:r>
              <a:rPr lang="en-US" dirty="0" smtClean="0"/>
              <a:t>Bases</a:t>
            </a:r>
          </a:p>
          <a:p>
            <a:pPr lvl="1"/>
            <a:r>
              <a:rPr lang="en-US" dirty="0"/>
              <a:t>Unfunded Liability = Accrued Liability </a:t>
            </a:r>
            <a:r>
              <a:rPr lang="en-US" dirty="0" smtClean="0"/>
              <a:t>(AL) – </a:t>
            </a:r>
            <a:r>
              <a:rPr lang="en-US" dirty="0"/>
              <a:t>Assets (A)</a:t>
            </a:r>
          </a:p>
          <a:p>
            <a:pPr lvl="1"/>
            <a:r>
              <a:rPr lang="en-US" dirty="0" smtClean="0"/>
              <a:t>Pay down </a:t>
            </a:r>
            <a:r>
              <a:rPr lang="en-US" dirty="0"/>
              <a:t>Unfunded Liability to get back to 100% funded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2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EEC3C9DD-C248-4C2F-BE1A-7160EC149C0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253444"/>
              </p:ext>
            </p:extLst>
          </p:nvPr>
        </p:nvGraphicFramePr>
        <p:xfrm>
          <a:off x="76200" y="914400"/>
          <a:ext cx="87820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5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  <a:prstGeom prst="rect">
            <a:avLst/>
          </a:prstGeom>
        </p:spPr>
        <p:txBody>
          <a:bodyPr/>
          <a:lstStyle/>
          <a:p>
            <a:fld id="{EEC3C9DD-C248-4C2F-BE1A-7160EC149C0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531579"/>
              </p:ext>
            </p:extLst>
          </p:nvPr>
        </p:nvGraphicFramePr>
        <p:xfrm>
          <a:off x="152400" y="990600"/>
          <a:ext cx="8648700" cy="51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52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Contributions – Miscellaneous Plan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22354" cy="425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8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PERS Extern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ere are Contribution Rates Going">
  <a:themeElements>
    <a:clrScheme name="Ed Forum 2013">
      <a:dk1>
        <a:srgbClr val="0080BB"/>
      </a:dk1>
      <a:lt1>
        <a:sysClr val="window" lastClr="FFFFFF"/>
      </a:lt1>
      <a:dk2>
        <a:srgbClr val="717073"/>
      </a:dk2>
      <a:lt2>
        <a:srgbClr val="FFFFFF"/>
      </a:lt2>
      <a:accent1>
        <a:srgbClr val="0080BB"/>
      </a:accent1>
      <a:accent2>
        <a:srgbClr val="369040"/>
      </a:accent2>
      <a:accent3>
        <a:srgbClr val="F6B221"/>
      </a:accent3>
      <a:accent4>
        <a:srgbClr val="D44545"/>
      </a:accent4>
      <a:accent5>
        <a:srgbClr val="725091"/>
      </a:accent5>
      <a:accent6>
        <a:srgbClr val="8C532E"/>
      </a:accent6>
      <a:hlink>
        <a:srgbClr val="0080BB"/>
      </a:hlink>
      <a:folHlink>
        <a:srgbClr val="71707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CalPERS External Template</Template>
  <TotalTime>16583</TotalTime>
  <Words>394</Words>
  <Application>Microsoft Office PowerPoint</Application>
  <PresentationFormat>On-screen Show (4:3)</PresentationFormat>
  <Paragraphs>88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CalPERS External Template</vt:lpstr>
      <vt:lpstr>Where are Contribution Rates Going</vt:lpstr>
      <vt:lpstr>   Pension Oversight Committee Valuation Report Update  City of Costa Mesa November 20, 2013  Kerry Worgan FSA, FCIA Senior Pension Actuary, CalPERS</vt:lpstr>
      <vt:lpstr>Discount Rates </vt:lpstr>
      <vt:lpstr>Asset Information</vt:lpstr>
      <vt:lpstr>Asset Information</vt:lpstr>
      <vt:lpstr>Termination Rates </vt:lpstr>
      <vt:lpstr>Required Contributions</vt:lpstr>
      <vt:lpstr>PowerPoint Presentation</vt:lpstr>
      <vt:lpstr>PowerPoint Presentation</vt:lpstr>
      <vt:lpstr>Required Contributions – Miscellaneous Plan</vt:lpstr>
      <vt:lpstr>Projected Contributions – Miscellaneous Plan</vt:lpstr>
      <vt:lpstr>Required Contributions – Safety Police Plan</vt:lpstr>
      <vt:lpstr>Projected Contributions – Safety Police Plan</vt:lpstr>
      <vt:lpstr>Funded Status</vt:lpstr>
      <vt:lpstr>Funded Status – Miscellaneous Plan</vt:lpstr>
      <vt:lpstr>Projected Funded Status – Miscellaneous Plan</vt:lpstr>
      <vt:lpstr>Funded Status – Safety Police Plan</vt:lpstr>
      <vt:lpstr>Projected Funded Status – Safety Police Plan</vt:lpstr>
      <vt:lpstr>Required Contributions – Safety Fire Plan</vt:lpstr>
      <vt:lpstr>Funded Status – Safety Fire Plan</vt:lpstr>
      <vt:lpstr>Funded Status – Safety Fire Plan – Side Fund</vt:lpstr>
      <vt:lpstr>Schedule of Amortization Bases</vt:lpstr>
      <vt:lpstr>Schedule of Amortization Bases – Misc. Plan</vt:lpstr>
      <vt:lpstr>Hypothetical Termination Liability – Misc. Plan</vt:lpstr>
      <vt:lpstr>ACTO Update</vt:lpstr>
      <vt:lpstr>PowerPoint Presentation</vt:lpstr>
      <vt:lpstr>ACTO Update</vt:lpstr>
      <vt:lpstr>     Questions?</vt:lpstr>
    </vt:vector>
  </TitlesOfParts>
  <Company>CalPERS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valuation report</dc:title>
  <dc:creator>Kerry Worgan</dc:creator>
  <cp:lastModifiedBy>Kerry Worgan</cp:lastModifiedBy>
  <cp:revision>120</cp:revision>
  <dcterms:created xsi:type="dcterms:W3CDTF">2011-10-14T15:47:41Z</dcterms:created>
  <dcterms:modified xsi:type="dcterms:W3CDTF">2013-11-19T23:32:12Z</dcterms:modified>
</cp:coreProperties>
</file>